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72" r:id="rId5"/>
    <p:sldId id="273" r:id="rId6"/>
    <p:sldId id="258" r:id="rId7"/>
    <p:sldId id="260" r:id="rId8"/>
    <p:sldId id="262" r:id="rId9"/>
    <p:sldId id="263" r:id="rId10"/>
    <p:sldId id="264" r:id="rId11"/>
    <p:sldId id="265" r:id="rId12"/>
    <p:sldId id="266" r:id="rId13"/>
    <p:sldId id="267" r:id="rId14"/>
    <p:sldId id="268" r:id="rId15"/>
    <p:sldId id="270" r:id="rId16"/>
    <p:sldId id="276" r:id="rId17"/>
    <p:sldId id="275"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904" userDrawn="1">
          <p15:clr>
            <a:srgbClr val="A4A3A4"/>
          </p15:clr>
        </p15:guide>
        <p15:guide id="3" orient="horz" pos="1272" userDrawn="1">
          <p15:clr>
            <a:srgbClr val="A4A3A4"/>
          </p15:clr>
        </p15:guide>
        <p15:guide id="4" userDrawn="1">
          <p15:clr>
            <a:srgbClr val="A4A3A4"/>
          </p15:clr>
        </p15:guide>
        <p15:guide id="5" orient="horz" pos="3720" userDrawn="1">
          <p15:clr>
            <a:srgbClr val="A4A3A4"/>
          </p15:clr>
        </p15:guide>
        <p15:guide id="6" orient="horz" pos="2472" userDrawn="1">
          <p15:clr>
            <a:srgbClr val="A4A3A4"/>
          </p15:clr>
        </p15:guide>
        <p15:guide id="7" pos="100" userDrawn="1">
          <p15:clr>
            <a:srgbClr val="A4A3A4"/>
          </p15:clr>
        </p15:guide>
        <p15:guide id="8" pos="5520" userDrawn="1">
          <p15:clr>
            <a:srgbClr val="A4A3A4"/>
          </p15:clr>
        </p15:guide>
        <p15:guide id="9"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962" autoAdjust="0"/>
  </p:normalViewPr>
  <p:slideViewPr>
    <p:cSldViewPr snapToGrid="0" showGuides="1">
      <p:cViewPr varScale="1">
        <p:scale>
          <a:sx n="50" d="100"/>
          <a:sy n="50" d="100"/>
        </p:scale>
        <p:origin x="1980" y="60"/>
      </p:cViewPr>
      <p:guideLst>
        <p:guide orient="horz" pos="1416"/>
        <p:guide pos="2904"/>
        <p:guide orient="horz" pos="1272"/>
        <p:guide/>
        <p:guide orient="horz" pos="3720"/>
        <p:guide orient="horz" pos="2472"/>
        <p:guide pos="100"/>
        <p:guide pos="5520"/>
        <p:guide pos="336"/>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2B7FB-0169-4CA6-8751-4937A439457E}" type="datetimeFigureOut">
              <a:rPr lang="en-US" smtClean="0"/>
              <a:t>6/23/2021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622FD-0885-4DAA-849B-F353698B4C72}" type="slidenum">
              <a:rPr lang="en-US" smtClean="0"/>
              <a:t>‹#›</a:t>
            </a:fld>
            <a:endParaRPr lang="en-US"/>
          </a:p>
        </p:txBody>
      </p:sp>
    </p:spTree>
    <p:extLst>
      <p:ext uri="{BB962C8B-B14F-4D97-AF65-F5344CB8AC3E}">
        <p14:creationId xmlns:p14="http://schemas.microsoft.com/office/powerpoint/2010/main" val="316215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defRPr/>
            </a:pPr>
            <a:r>
              <a:rPr lang="en-US" b="1" u="sng" dirty="0" smtClean="0">
                <a:ea typeface="ＭＳ Ｐゴシック" charset="0"/>
                <a:cs typeface="Arial" panose="020B0604020202020204" pitchFamily="34" charset="0"/>
              </a:rPr>
              <a:t>Unit Assessment</a:t>
            </a:r>
          </a:p>
          <a:p>
            <a:pPr defTabSz="931774">
              <a:defRPr/>
            </a:pPr>
            <a:endParaRPr lang="en-US" dirty="0" smtClean="0"/>
          </a:p>
          <a:p>
            <a:pPr defTabSz="931774">
              <a:defRPr/>
            </a:pPr>
            <a:r>
              <a:rPr lang="en-US" dirty="0" smtClean="0"/>
              <a:t>A  leadership tool used to assess the </a:t>
            </a:r>
            <a:r>
              <a:rPr lang="en-US" b="1" dirty="0" smtClean="0"/>
              <a:t>overall functioning of a unit. </a:t>
            </a:r>
          </a:p>
          <a:p>
            <a:pPr lvl="0" eaLnBrk="1" hangingPunct="1">
              <a:lnSpc>
                <a:spcPct val="100000"/>
              </a:lnSpc>
              <a:spcBef>
                <a:spcPct val="0"/>
              </a:spcBef>
              <a:spcAft>
                <a:spcPts val="0"/>
              </a:spcAft>
            </a:pPr>
            <a:endParaRPr lang="en-US" sz="1200" b="1" u="sng" baseline="0" dirty="0" smtClean="0"/>
          </a:p>
          <a:p>
            <a:pPr lvl="0" eaLnBrk="1" hangingPunct="1">
              <a:lnSpc>
                <a:spcPct val="100000"/>
              </a:lnSpc>
              <a:spcBef>
                <a:spcPct val="0"/>
              </a:spcBef>
              <a:spcAft>
                <a:spcPts val="0"/>
              </a:spcAft>
            </a:pPr>
            <a:endParaRPr lang="en-US" b="1" u="sng" dirty="0" smtClean="0">
              <a:solidFill>
                <a:prstClr val="black"/>
              </a:solidFill>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7788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Arial" pitchFamily="34" charset="0"/>
              </a:rPr>
              <a:t>Tools To Use</a:t>
            </a:r>
          </a:p>
          <a:p>
            <a:pPr marL="0" lvl="0" indent="0">
              <a:lnSpc>
                <a:spcPct val="100000"/>
              </a:lnSpc>
              <a:spcBef>
                <a:spcPts val="0"/>
              </a:spcBef>
              <a:spcAft>
                <a:spcPts val="0"/>
              </a:spcAft>
              <a:buFont typeface="Arial" panose="020B0604020202020204" pitchFamily="34" charset="0"/>
              <a:buNone/>
            </a:pPr>
            <a:endParaRPr lang="en-US" sz="1200" b="1" dirty="0" smtClean="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mn-lt"/>
                <a:cs typeface="Arial" pitchFamily="34" charset="0"/>
              </a:rPr>
              <a:t>Core Leader Functions: </a:t>
            </a:r>
            <a:r>
              <a:rPr lang="en-US" dirty="0" smtClean="0">
                <a:solidFill>
                  <a:prstClr val="black"/>
                </a:solidFill>
              </a:rPr>
              <a:t>The </a:t>
            </a:r>
            <a:r>
              <a:rPr lang="en-US" b="1" dirty="0" smtClean="0">
                <a:solidFill>
                  <a:prstClr val="black"/>
                </a:solidFill>
              </a:rPr>
              <a:t>Core Leader Functions </a:t>
            </a:r>
            <a:r>
              <a:rPr lang="en-US" dirty="0" smtClean="0">
                <a:solidFill>
                  <a:prstClr val="black"/>
                </a:solidFill>
              </a:rPr>
              <a:t>were developed to reinforce a leader’s commitment to sailors, families and overall command psychological health. The following are action elements for leaders to use to manage an environment conducive to dealing with operational stress and to develop resilience – </a:t>
            </a:r>
            <a:r>
              <a:rPr lang="en-US" b="1" i="1" dirty="0" smtClean="0">
                <a:solidFill>
                  <a:prstClr val="black"/>
                </a:solidFill>
              </a:rPr>
              <a:t>strengthen, mitigate, identify, treat</a:t>
            </a:r>
            <a:r>
              <a:rPr lang="en-US" dirty="0" smtClean="0">
                <a:solidFill>
                  <a:prstClr val="black"/>
                </a:solidFill>
              </a:rPr>
              <a:t> </a:t>
            </a:r>
            <a:r>
              <a:rPr lang="en-US" b="1" dirty="0" smtClean="0">
                <a:solidFill>
                  <a:prstClr val="black"/>
                </a:solidFill>
              </a:rPr>
              <a:t>and </a:t>
            </a:r>
            <a:r>
              <a:rPr lang="en-US" b="1" i="1" dirty="0" smtClean="0">
                <a:solidFill>
                  <a:prstClr val="black"/>
                </a:solidFill>
              </a:rPr>
              <a:t>reintegrate.</a:t>
            </a:r>
            <a:r>
              <a:rPr lang="en-US" dirty="0" smtClean="0">
                <a:solidFill>
                  <a:prstClr val="black"/>
                </a:solidFill>
              </a:rPr>
              <a:t> </a:t>
            </a:r>
            <a:endParaRPr lang="en-US" sz="1200" b="1" dirty="0" smtClean="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endParaRPr lang="en-US" sz="1200" b="1" dirty="0" smtClean="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latin typeface="+mn-lt"/>
                <a:cs typeface="Arial" pitchFamily="34" charset="0"/>
              </a:rPr>
              <a:t>Stress Continuum Model: </a:t>
            </a:r>
            <a:r>
              <a:rPr lang="en-US" dirty="0" smtClean="0">
                <a:solidFill>
                  <a:prstClr val="black"/>
                </a:solidFill>
              </a:rPr>
              <a:t>The </a:t>
            </a:r>
            <a:r>
              <a:rPr lang="en-US" b="1" dirty="0" smtClean="0">
                <a:solidFill>
                  <a:prstClr val="black"/>
                </a:solidFill>
              </a:rPr>
              <a:t>Stress Continuum Model </a:t>
            </a:r>
            <a:r>
              <a:rPr lang="en-US" dirty="0" smtClean="0">
                <a:solidFill>
                  <a:prstClr val="black"/>
                </a:solidFill>
              </a:rPr>
              <a:t>is a spectrum of stress responses categorized in four zones identifying stress responses: Green “Ready” zone, Yellow “Reacting” zone, Orange “Injury” zone and Red “Illness” zone. It is a tool and is a common language that allows us to </a:t>
            </a:r>
            <a:r>
              <a:rPr lang="en-US" b="1" i="1" dirty="0" smtClean="0">
                <a:solidFill>
                  <a:prstClr val="black"/>
                </a:solidFill>
              </a:rPr>
              <a:t>identify, engage </a:t>
            </a:r>
            <a:r>
              <a:rPr lang="en-US" b="1" dirty="0" smtClean="0">
                <a:solidFill>
                  <a:prstClr val="black"/>
                </a:solidFill>
              </a:rPr>
              <a:t>and </a:t>
            </a:r>
            <a:r>
              <a:rPr lang="en-US" b="1" i="1" dirty="0" smtClean="0">
                <a:solidFill>
                  <a:prstClr val="black"/>
                </a:solidFill>
              </a:rPr>
              <a:t>intervene</a:t>
            </a:r>
            <a:r>
              <a:rPr lang="en-US" dirty="0" smtClean="0">
                <a:solidFill>
                  <a:prstClr val="black"/>
                </a:solidFill>
              </a:rPr>
              <a:t> when stress reactions or injuries are present.</a:t>
            </a:r>
          </a:p>
          <a:p>
            <a:pPr marL="0" lvl="0" indent="0">
              <a:lnSpc>
                <a:spcPct val="100000"/>
              </a:lnSpc>
              <a:spcBef>
                <a:spcPts val="0"/>
              </a:spcBef>
              <a:spcAft>
                <a:spcPts val="0"/>
              </a:spcAft>
              <a:buFont typeface="Arial" panose="020B0604020202020204" pitchFamily="34" charset="0"/>
              <a:buNone/>
            </a:pPr>
            <a:endParaRPr lang="en-US" sz="1200" b="1" dirty="0" smtClean="0">
              <a:latin typeface="+mn-lt"/>
              <a:cs typeface="Arial"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smtClean="0">
                <a:latin typeface="+mn-lt"/>
                <a:cs typeface="Arial" pitchFamily="34" charset="0"/>
              </a:rPr>
              <a:t>Stress-o-Meter</a:t>
            </a:r>
            <a:r>
              <a:rPr lang="en-US" sz="1200" b="1" baseline="0" dirty="0" smtClean="0">
                <a:latin typeface="+mn-lt"/>
                <a:cs typeface="Arial" pitchFamily="34" charset="0"/>
              </a:rPr>
              <a:t> (</a:t>
            </a:r>
            <a:r>
              <a:rPr lang="en-US" sz="1200" b="1" baseline="0" dirty="0" err="1" smtClean="0">
                <a:latin typeface="+mn-lt"/>
                <a:cs typeface="Arial" pitchFamily="34" charset="0"/>
              </a:rPr>
              <a:t>SoM</a:t>
            </a:r>
            <a:r>
              <a:rPr lang="en-US" sz="1200" b="1" baseline="0" dirty="0" smtClean="0">
                <a:latin typeface="+mn-lt"/>
                <a:cs typeface="Arial" pitchFamily="34" charset="0"/>
              </a:rPr>
              <a:t>): </a:t>
            </a:r>
            <a:r>
              <a:rPr lang="en-US" dirty="0" smtClean="0"/>
              <a:t>is a web-based tool developed to provide a confidential real- time “snapshot’ of the stress level for command personnel. The Stress-o-Meter collects subjective information based on the Stress Continuum and creates a “dashboard” for command leadership. This “dashboard” illustrates the “temperature” of the command, Directorate, or Department, etc. to assist leaders with understanding staff stress levels and to determine if there is a need for an intervention. </a:t>
            </a:r>
            <a:endParaRPr lang="en-US" sz="1200" b="1" baseline="0" dirty="0" smtClean="0">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endParaRPr lang="en-US" sz="1200" b="1" baseline="0" dirty="0" smtClean="0">
              <a:latin typeface="+mn-lt"/>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smtClean="0">
                <a:latin typeface="+mn-lt"/>
                <a:cs typeface="Arial" pitchFamily="34" charset="0"/>
              </a:rPr>
              <a:t>Combat &amp; Operational Stress First Aid (COSFA): </a:t>
            </a:r>
            <a:r>
              <a:rPr lang="en-US" dirty="0" smtClean="0">
                <a:solidFill>
                  <a:prstClr val="black"/>
                </a:solidFill>
              </a:rPr>
              <a:t>is a flexible multi-step process for the timely assessment and preclinical care of psychological stress injuries in individuals or units with the goals to preserve life, prevent further harm and promote recovery. The action steps of COSFA are - </a:t>
            </a:r>
            <a:r>
              <a:rPr lang="en-US" b="1" i="1" dirty="0" smtClean="0">
                <a:solidFill>
                  <a:prstClr val="black"/>
                </a:solidFill>
              </a:rPr>
              <a:t>check, coordinate, cover, calm, connect, competence </a:t>
            </a:r>
            <a:r>
              <a:rPr lang="en-US" i="1" dirty="0" smtClean="0">
                <a:solidFill>
                  <a:prstClr val="black"/>
                </a:solidFill>
              </a:rPr>
              <a:t>and </a:t>
            </a:r>
            <a:r>
              <a:rPr lang="en-US" b="1" i="1" dirty="0" smtClean="0">
                <a:solidFill>
                  <a:prstClr val="black"/>
                </a:solidFill>
              </a:rPr>
              <a:t>confidence</a:t>
            </a:r>
            <a:r>
              <a:rPr lang="en-US" i="1" dirty="0" smtClean="0">
                <a:solidFill>
                  <a:prstClr val="black"/>
                </a:solidFill>
              </a:rPr>
              <a:t>.</a:t>
            </a:r>
          </a:p>
        </p:txBody>
      </p:sp>
    </p:spTree>
    <p:extLst>
      <p:ext uri="{BB962C8B-B14F-4D97-AF65-F5344CB8AC3E}">
        <p14:creationId xmlns:p14="http://schemas.microsoft.com/office/powerpoint/2010/main" val="43926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Times New Roman" pitchFamily="18" charset="0"/>
              </a:rPr>
              <a:t>Step 5: Develop Report </a:t>
            </a:r>
          </a:p>
          <a:p>
            <a:pPr marL="0" lvl="0" indent="0">
              <a:lnSpc>
                <a:spcPct val="100000"/>
              </a:lnSpc>
              <a:spcBef>
                <a:spcPts val="0"/>
              </a:spcBef>
              <a:spcAft>
                <a:spcPts val="0"/>
              </a:spcAft>
              <a:buFont typeface="Arial" panose="020B0604020202020204" pitchFamily="34" charset="0"/>
              <a:buNone/>
            </a:pPr>
            <a:endParaRPr lang="en-US" sz="1200" u="sng" dirty="0" smtClean="0">
              <a:latin typeface="+mn-lt"/>
              <a:cs typeface="Arial" pitchFamily="34" charset="0"/>
            </a:endParaRPr>
          </a:p>
          <a:p>
            <a:pPr lvl="0">
              <a:lnSpc>
                <a:spcPct val="100000"/>
              </a:lnSpc>
              <a:spcBef>
                <a:spcPts val="0"/>
              </a:spcBef>
              <a:spcAft>
                <a:spcPts val="0"/>
              </a:spcAft>
            </a:pPr>
            <a:r>
              <a:rPr lang="en-US" sz="1200" b="1" u="sng" dirty="0" smtClean="0">
                <a:latin typeface="+mn-lt"/>
                <a:cs typeface="Arial" pitchFamily="34" charset="0"/>
              </a:rPr>
              <a:t>Instructor Note: </a:t>
            </a:r>
          </a:p>
          <a:p>
            <a:pPr lvl="0">
              <a:lnSpc>
                <a:spcPct val="100000"/>
              </a:lnSpc>
              <a:spcBef>
                <a:spcPts val="0"/>
              </a:spcBef>
              <a:spcAft>
                <a:spcPts val="0"/>
              </a:spcAft>
            </a:pPr>
            <a:r>
              <a:rPr lang="en-US" sz="1200" u="none" dirty="0" smtClean="0">
                <a:latin typeface="+mn-lt"/>
                <a:cs typeface="Arial" pitchFamily="34" charset="0"/>
              </a:rPr>
              <a:t>-Review sample report(s)</a:t>
            </a:r>
            <a:r>
              <a:rPr lang="en-US" sz="1200" u="none" baseline="0" dirty="0" smtClean="0">
                <a:latin typeface="+mn-lt"/>
                <a:cs typeface="Arial" pitchFamily="34" charset="0"/>
              </a:rPr>
              <a:t> in student folder</a:t>
            </a:r>
          </a:p>
          <a:p>
            <a:pPr lvl="0">
              <a:lnSpc>
                <a:spcPct val="100000"/>
              </a:lnSpc>
              <a:spcBef>
                <a:spcPts val="0"/>
              </a:spcBef>
              <a:spcAft>
                <a:spcPts val="0"/>
              </a:spcAft>
            </a:pPr>
            <a:endParaRPr lang="en-US" sz="1200" u="sng" dirty="0" smtClean="0">
              <a:latin typeface="+mn-lt"/>
              <a:cs typeface="Arial" pitchFamily="34" charset="0"/>
            </a:endParaRPr>
          </a:p>
          <a:p>
            <a:pPr lvl="0">
              <a:lnSpc>
                <a:spcPct val="100000"/>
              </a:lnSpc>
              <a:spcBef>
                <a:spcPts val="0"/>
              </a:spcBef>
              <a:spcAft>
                <a:spcPts val="0"/>
              </a:spcAft>
            </a:pPr>
            <a:r>
              <a:rPr lang="en-US" sz="1200" u="none" dirty="0" smtClean="0">
                <a:latin typeface="+mn-lt"/>
                <a:cs typeface="Arial" pitchFamily="34" charset="0"/>
              </a:rPr>
              <a:t>Develop</a:t>
            </a:r>
            <a:r>
              <a:rPr lang="en-US" sz="1200" u="none" baseline="0" dirty="0" smtClean="0">
                <a:latin typeface="+mn-lt"/>
                <a:cs typeface="Arial" pitchFamily="34" charset="0"/>
              </a:rPr>
              <a:t> a report: </a:t>
            </a:r>
          </a:p>
          <a:p>
            <a:pPr lvl="0">
              <a:lnSpc>
                <a:spcPct val="100000"/>
              </a:lnSpc>
              <a:spcBef>
                <a:spcPts val="0"/>
              </a:spcBef>
              <a:spcAft>
                <a:spcPts val="0"/>
              </a:spcAft>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State the background, purpose &amp; general demographics </a:t>
            </a:r>
            <a:r>
              <a:rPr lang="en-US" sz="1200" b="1" kern="0" dirty="0" smtClean="0">
                <a:solidFill>
                  <a:srgbClr val="000000"/>
                </a:solidFill>
                <a:latin typeface="+mn-lt"/>
                <a:ea typeface="ＭＳ Ｐゴシック" charset="-128"/>
              </a:rPr>
              <a:t>(consider confidentiality)</a:t>
            </a:r>
          </a:p>
          <a:p>
            <a:pPr marL="0" indent="0" eaLnBrk="0" fontAlgn="base" hangingPunct="0">
              <a:lnSpc>
                <a:spcPct val="100000"/>
              </a:lnSpc>
              <a:spcBef>
                <a:spcPts val="0"/>
              </a:spcBef>
              <a:spcAft>
                <a:spcPts val="0"/>
              </a:spcAft>
              <a:buFont typeface="Arial" panose="020B0604020202020204" pitchFamily="34" charset="0"/>
              <a:buNone/>
              <a:defRPr/>
            </a:pPr>
            <a:endParaRPr lang="en-US" sz="1200" b="1"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Describe the process used by the unit assessment team</a:t>
            </a:r>
          </a:p>
          <a:p>
            <a:pPr marL="0" indent="0" eaLnBrk="0" fontAlgn="base" hangingPunct="0">
              <a:lnSpc>
                <a:spcPct val="100000"/>
              </a:lnSpc>
              <a:spcBef>
                <a:spcPts val="0"/>
              </a:spcBef>
              <a:spcAft>
                <a:spcPts val="0"/>
              </a:spcAft>
              <a:buFont typeface="Arial" panose="020B0604020202020204" pitchFamily="34" charset="0"/>
              <a:buNone/>
              <a:defRPr/>
            </a:pPr>
            <a:endParaRPr lang="en-US" sz="1200"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Summarize the findings by source of injury, key themes, focus group, strengths and vulnerabilities:</a:t>
            </a:r>
            <a:r>
              <a:rPr lang="en-US" sz="1200" kern="0" baseline="0" dirty="0" smtClean="0">
                <a:solidFill>
                  <a:srgbClr val="000000"/>
                </a:solidFill>
                <a:latin typeface="+mn-lt"/>
                <a:ea typeface="ＭＳ Ｐゴシック" charset="-128"/>
              </a:rPr>
              <a:t> </a:t>
            </a:r>
            <a:r>
              <a:rPr lang="en-US" sz="1200" dirty="0" smtClean="0">
                <a:latin typeface="+mn-lt"/>
                <a:cs typeface="Arial" panose="020B0604020202020204" pitchFamily="34" charset="0"/>
              </a:rPr>
              <a:t>You are </a:t>
            </a:r>
            <a:r>
              <a:rPr lang="en-US" sz="1200" b="1" dirty="0" smtClean="0">
                <a:latin typeface="+mn-lt"/>
                <a:cs typeface="Arial" panose="020B0604020202020204" pitchFamily="34" charset="0"/>
              </a:rPr>
              <a:t>NOT</a:t>
            </a:r>
            <a:r>
              <a:rPr lang="en-US" sz="1200" dirty="0" smtClean="0">
                <a:latin typeface="+mn-lt"/>
                <a:cs typeface="Arial" panose="020B0604020202020204" pitchFamily="34" charset="0"/>
              </a:rPr>
              <a:t> going to tell them how to fix it, but provide information to command to make decisions</a:t>
            </a:r>
          </a:p>
          <a:p>
            <a:pPr marL="0" indent="0" eaLnBrk="0" fontAlgn="base" hangingPunct="0">
              <a:lnSpc>
                <a:spcPct val="100000"/>
              </a:lnSpc>
              <a:spcBef>
                <a:spcPts val="0"/>
              </a:spcBef>
              <a:spcAft>
                <a:spcPts val="0"/>
              </a:spcAft>
              <a:buFont typeface="Arial" panose="020B0604020202020204" pitchFamily="34" charset="0"/>
              <a:buNone/>
              <a:defRPr/>
            </a:pPr>
            <a:endParaRPr lang="en-US" sz="1200"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Provide general comments with major concerns using </a:t>
            </a:r>
            <a:r>
              <a:rPr lang="en-US" sz="1200" b="1" kern="0" dirty="0" smtClean="0">
                <a:solidFill>
                  <a:srgbClr val="000000"/>
                </a:solidFill>
                <a:latin typeface="+mn-lt"/>
                <a:ea typeface="ＭＳ Ｐゴシック" charset="-128"/>
              </a:rPr>
              <a:t>“sources of injury”</a:t>
            </a:r>
          </a:p>
          <a:p>
            <a:pPr marL="0" indent="0" eaLnBrk="0" fontAlgn="base" hangingPunct="0">
              <a:lnSpc>
                <a:spcPct val="100000"/>
              </a:lnSpc>
              <a:spcBef>
                <a:spcPts val="0"/>
              </a:spcBef>
              <a:spcAft>
                <a:spcPts val="0"/>
              </a:spcAft>
              <a:buFont typeface="Arial" panose="020B0604020202020204" pitchFamily="34" charset="0"/>
              <a:buNone/>
              <a:defRPr/>
            </a:pPr>
            <a:endParaRPr lang="en-US" sz="1200" b="1"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Offer recommendations using the Core Leader Functions </a:t>
            </a:r>
            <a:r>
              <a:rPr lang="en-US" sz="1200" b="1" kern="0" dirty="0" smtClean="0">
                <a:solidFill>
                  <a:srgbClr val="000000"/>
                </a:solidFill>
                <a:latin typeface="+mn-lt"/>
                <a:ea typeface="ＭＳ Ｐゴシック" charset="-128"/>
              </a:rPr>
              <a:t>(Strengthen, Mitigate, Identify, Treat, Reintegrate) </a:t>
            </a:r>
          </a:p>
          <a:p>
            <a:pPr marL="0" indent="0" eaLnBrk="0" fontAlgn="base" hangingPunct="0">
              <a:lnSpc>
                <a:spcPct val="100000"/>
              </a:lnSpc>
              <a:spcBef>
                <a:spcPts val="0"/>
              </a:spcBef>
              <a:spcAft>
                <a:spcPts val="0"/>
              </a:spcAft>
              <a:buFont typeface="Arial" panose="020B0604020202020204" pitchFamily="34" charset="0"/>
              <a:buNone/>
              <a:defRPr/>
            </a:pPr>
            <a:endParaRPr lang="en-US" sz="1200" b="1"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State final remarks</a:t>
            </a:r>
          </a:p>
          <a:p>
            <a:pPr marL="0" indent="0" eaLnBrk="0" fontAlgn="base" hangingPunct="0">
              <a:lnSpc>
                <a:spcPct val="100000"/>
              </a:lnSpc>
              <a:spcBef>
                <a:spcPts val="0"/>
              </a:spcBef>
              <a:spcAft>
                <a:spcPts val="0"/>
              </a:spcAft>
              <a:buFont typeface="Arial" panose="020B0604020202020204" pitchFamily="34" charset="0"/>
              <a:buNone/>
              <a:defRPr/>
            </a:pPr>
            <a:endParaRPr lang="en-US" sz="1200"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Recommend a follow-up assessment </a:t>
            </a:r>
            <a:endParaRPr lang="en-US" sz="1200" u="none" baseline="0" dirty="0" smtClean="0">
              <a:latin typeface="+mn-lt"/>
            </a:endParaRPr>
          </a:p>
        </p:txBody>
      </p:sp>
    </p:spTree>
    <p:extLst>
      <p:ext uri="{BB962C8B-B14F-4D97-AF65-F5344CB8AC3E}">
        <p14:creationId xmlns:p14="http://schemas.microsoft.com/office/powerpoint/2010/main" val="2880251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effectLst/>
                <a:latin typeface="+mn-lt"/>
                <a:cs typeface="Arial" pitchFamily="34" charset="0"/>
              </a:rPr>
              <a:t>Step 6: Leadership Debrief</a:t>
            </a:r>
          </a:p>
          <a:p>
            <a:pPr marL="0" lvl="0" indent="0">
              <a:lnSpc>
                <a:spcPct val="100000"/>
              </a:lnSpc>
              <a:spcBef>
                <a:spcPts val="0"/>
              </a:spcBef>
              <a:spcAft>
                <a:spcPts val="0"/>
              </a:spcAft>
              <a:buFont typeface="Arial" panose="020B0604020202020204" pitchFamily="34" charset="0"/>
              <a:buNone/>
            </a:pPr>
            <a:endParaRPr lang="en-US" sz="1200" b="1" u="sng" dirty="0" smtClean="0">
              <a:effectLst/>
              <a:latin typeface="+mn-lt"/>
              <a:cs typeface="Arial" pitchFamily="34" charset="0"/>
            </a:endParaRPr>
          </a:p>
          <a:p>
            <a:pPr marL="0" lvl="0" indent="0">
              <a:lnSpc>
                <a:spcPct val="100000"/>
              </a:lnSpc>
              <a:spcBef>
                <a:spcPts val="0"/>
              </a:spcBef>
              <a:spcAft>
                <a:spcPts val="0"/>
              </a:spcAft>
              <a:buFont typeface="Arial" panose="020B0604020202020204" pitchFamily="34" charset="0"/>
              <a:buNone/>
            </a:pPr>
            <a:r>
              <a:rPr lang="en-US" sz="1200" b="0" u="none" dirty="0" smtClean="0">
                <a:effectLst/>
                <a:latin typeface="+mn-lt"/>
                <a:cs typeface="Arial" pitchFamily="34" charset="0"/>
              </a:rPr>
              <a:t>Debrief findings:</a:t>
            </a:r>
          </a:p>
          <a:p>
            <a:pPr lvl="1">
              <a:lnSpc>
                <a:spcPct val="100000"/>
              </a:lnSpc>
              <a:spcBef>
                <a:spcPts val="0"/>
              </a:spcBef>
              <a:spcAft>
                <a:spcPts val="0"/>
              </a:spcAft>
            </a:pPr>
            <a:endParaRPr lang="en-US" sz="1200" dirty="0" smtClean="0">
              <a:latin typeface="+mn-lt"/>
              <a:cs typeface="Arial" pitchFamily="34" charset="0"/>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Provide report and debrief findings to </a:t>
            </a:r>
            <a:r>
              <a:rPr kumimoji="0" lang="en-US" sz="1200" b="1" i="0" u="none" strike="noStrike" kern="0" cap="none" spc="0" normalizeH="0" baseline="0" noProof="0" dirty="0" smtClean="0">
                <a:ln>
                  <a:noFill/>
                </a:ln>
                <a:solidFill>
                  <a:srgbClr val="000000"/>
                </a:solidFill>
                <a:effectLst/>
                <a:uLnTx/>
                <a:uFillTx/>
                <a:latin typeface="+mn-lt"/>
                <a:ea typeface="ＭＳ Ｐゴシック" charset="-128"/>
                <a:cs typeface="+mn-cs"/>
              </a:rPr>
              <a:t>appropriate levels </a:t>
            </a: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of leadership</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Offer feedback and recommendations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Recommend resources for support</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Determine follow-on plan </a:t>
            </a:r>
            <a:r>
              <a:rPr kumimoji="0" lang="en-US" sz="1200" b="1" i="0" u="none" strike="noStrike" kern="0" cap="none" spc="0" normalizeH="0" baseline="0" noProof="0" dirty="0" smtClean="0">
                <a:ln>
                  <a:noFill/>
                </a:ln>
                <a:solidFill>
                  <a:srgbClr val="000000"/>
                </a:solidFill>
                <a:effectLst/>
                <a:uLnTx/>
                <a:uFillTx/>
                <a:latin typeface="+mn-lt"/>
                <a:ea typeface="ＭＳ Ｐゴシック" charset="-128"/>
                <a:cs typeface="+mn-cs"/>
              </a:rPr>
              <a:t>(</a:t>
            </a:r>
            <a:r>
              <a:rPr kumimoji="0" lang="en-US" sz="1200" b="1" i="0" u="none" strike="noStrike" kern="0" cap="none" spc="0" normalizeH="0" baseline="0" noProof="0" dirty="0" err="1" smtClean="0">
                <a:ln>
                  <a:noFill/>
                </a:ln>
                <a:solidFill>
                  <a:srgbClr val="000000"/>
                </a:solidFill>
                <a:effectLst/>
                <a:uLnTx/>
                <a:uFillTx/>
                <a:latin typeface="+mn-lt"/>
                <a:ea typeface="ＭＳ Ｐゴシック" charset="-128"/>
                <a:cs typeface="+mn-cs"/>
              </a:rPr>
              <a:t>SoM</a:t>
            </a:r>
            <a:r>
              <a:rPr kumimoji="0" lang="en-US" sz="1200" b="1" i="0" u="none" strike="noStrike" kern="0" cap="none" spc="0" normalizeH="0" baseline="0" noProof="0" dirty="0" smtClean="0">
                <a:ln>
                  <a:noFill/>
                </a:ln>
                <a:solidFill>
                  <a:srgbClr val="000000"/>
                </a:solidFill>
                <a:effectLst/>
                <a:uLnTx/>
                <a:uFillTx/>
                <a:latin typeface="+mn-lt"/>
                <a:ea typeface="ＭＳ Ｐゴシック" charset="-128"/>
                <a:cs typeface="+mn-cs"/>
              </a:rPr>
              <a:t>, Buddy Care, Training(s))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US" sz="1200" b="1" i="0" u="none" strike="noStrike" kern="0" cap="none" spc="0" normalizeH="0" baseline="0" noProof="0" dirty="0" smtClean="0">
              <a:ln>
                <a:noFill/>
              </a:ln>
              <a:solidFill>
                <a:srgbClr val="000000"/>
              </a:solidFill>
              <a:effectLst/>
              <a:uLnTx/>
              <a:uFillTx/>
              <a:latin typeface="+mn-lt"/>
              <a:ea typeface="ＭＳ Ｐゴシック" charset="-128"/>
              <a:cs typeface="+mn-cs"/>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Schedule a follow-up assessment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endParaRPr>
          </a:p>
          <a:p>
            <a:pPr marL="228600" marR="0" lvl="0" indent="-2286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ＭＳ Ｐゴシック" charset="-128"/>
                <a:cs typeface="+mn-cs"/>
              </a:rPr>
              <a:t>Offer consultation (as needed) </a:t>
            </a:r>
            <a:endParaRPr kumimoji="0" lang="en-US" sz="1200" b="0" i="0" u="none" strike="noStrike" kern="1200" cap="none" spc="0" normalizeH="0" baseline="0" noProof="0" dirty="0" smtClean="0">
              <a:ln>
                <a:noFill/>
              </a:ln>
              <a:solidFill>
                <a:prstClr val="black"/>
              </a:solidFill>
              <a:effectLst/>
              <a:uLnTx/>
              <a:uFillTx/>
              <a:latin typeface="+mn-lt"/>
              <a:ea typeface="+mn-ea"/>
              <a:cs typeface="Arial" pitchFamily="34" charset="0"/>
            </a:endParaRPr>
          </a:p>
        </p:txBody>
      </p:sp>
    </p:spTree>
    <p:extLst>
      <p:ext uri="{BB962C8B-B14F-4D97-AF65-F5344CB8AC3E}">
        <p14:creationId xmlns:p14="http://schemas.microsoft.com/office/powerpoint/2010/main" val="277736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Title of Presentation | Office | Presenter | Audience | Date of Presentation</a:t>
            </a:r>
            <a:endParaRPr lang="en-US"/>
          </a:p>
        </p:txBody>
      </p:sp>
      <p:sp>
        <p:nvSpPr>
          <p:cNvPr id="5" name="Slide Number Placeholder 4"/>
          <p:cNvSpPr>
            <a:spLocks noGrp="1"/>
          </p:cNvSpPr>
          <p:nvPr>
            <p:ph type="sldNum" sz="quarter" idx="11"/>
          </p:nvPr>
        </p:nvSpPr>
        <p:spPr/>
        <p:txBody>
          <a:bodyPr/>
          <a:lstStyle/>
          <a:p>
            <a:pPr>
              <a:defRPr/>
            </a:pPr>
            <a:fld id="{039D2237-409A-4FB0-AB61-57D72065F477}" type="slidenum">
              <a:rPr lang="en-US" altLang="en-US" smtClean="0"/>
              <a:pPr>
                <a:defRPr/>
              </a:pPr>
              <a:t>14</a:t>
            </a:fld>
            <a:endParaRPr lang="en-US" altLang="en-US"/>
          </a:p>
        </p:txBody>
      </p:sp>
    </p:spTree>
    <p:extLst>
      <p:ext uri="{BB962C8B-B14F-4D97-AF65-F5344CB8AC3E}">
        <p14:creationId xmlns:p14="http://schemas.microsoft.com/office/powerpoint/2010/main" val="239129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Leadership is essential in achieving total wellness—we model and modify the behavior we wish to see! We provide permission, even tacit, for people to do what they need to take good care of themselves. </a:t>
            </a:r>
            <a:endParaRPr lang="en-US" dirty="0" smtClean="0"/>
          </a:p>
          <a:p>
            <a:endParaRPr lang="en-US" dirty="0" smtClean="0"/>
          </a:p>
          <a:p>
            <a:endParaRPr lang="en-US" dirty="0" smtClean="0"/>
          </a:p>
          <a:p>
            <a:r>
              <a:rPr lang="en-US" dirty="0" smtClean="0"/>
              <a:t>Commands will get an aggregate report on how their unit</a:t>
            </a:r>
            <a:r>
              <a:rPr lang="en-US" baseline="0" dirty="0" smtClean="0"/>
              <a:t> did.   The Employee Assistance Program Coordinators work with commands to make any improvements.  Leadership will evaluate the data to determine if like units have similar high scores, (Ships, air stations small boar units) or if certain areas (Kodiak, Florida) have similar high scores. This will help the CG coordinate resources and training where it is needed.   </a:t>
            </a:r>
          </a:p>
          <a:p>
            <a:endParaRPr lang="en-US" baseline="0" dirty="0" smtClean="0"/>
          </a:p>
          <a:p>
            <a:r>
              <a:rPr lang="en-US" sz="1200" b="0" i="0" u="none" strike="noStrike" baseline="0" dirty="0" smtClean="0">
                <a:latin typeface="Times New Roman" panose="02020603050405020304" pitchFamily="18" charset="0"/>
              </a:rPr>
              <a:t>Strategies should also address eliminating the stigma and other factors that prevent Service members (and their families) from seeking help early and focus</a:t>
            </a:r>
          </a:p>
          <a:p>
            <a:r>
              <a:rPr lang="en-US" sz="1200" b="0" i="0" u="none" strike="noStrike" baseline="0" dirty="0" smtClean="0">
                <a:latin typeface="Times New Roman" panose="02020603050405020304" pitchFamily="18" charset="0"/>
              </a:rPr>
              <a:t>on achieving increased performance. These strategies should equip our people with the tools and skills required to continually assess and adjust or calibrate,</a:t>
            </a:r>
          </a:p>
          <a:p>
            <a:r>
              <a:rPr lang="en-US" sz="1200" b="0" i="0" u="none" strike="noStrike" baseline="0" dirty="0" smtClean="0">
                <a:latin typeface="Times New Roman" panose="02020603050405020304" pitchFamily="18" charset="0"/>
              </a:rPr>
              <a:t>their environment, allowing them to maintain the necessary balance of intellectual skill, physical endurance and emotional stamina needed to carry</a:t>
            </a:r>
          </a:p>
          <a:p>
            <a:r>
              <a:rPr lang="en-US" sz="1200" b="0" i="0" u="none" strike="noStrike" baseline="0" dirty="0" smtClean="0">
                <a:latin typeface="Times New Roman" panose="02020603050405020304" pitchFamily="18" charset="0"/>
              </a:rPr>
              <a:t>out missions.</a:t>
            </a:r>
            <a:endParaRPr lang="en-US" dirty="0"/>
          </a:p>
        </p:txBody>
      </p:sp>
      <p:sp>
        <p:nvSpPr>
          <p:cNvPr id="4" name="Footer Placeholder 3"/>
          <p:cNvSpPr>
            <a:spLocks noGrp="1"/>
          </p:cNvSpPr>
          <p:nvPr>
            <p:ph type="ftr" sz="quarter" idx="10"/>
          </p:nvPr>
        </p:nvSpPr>
        <p:spPr/>
        <p:txBody>
          <a:bodyPr/>
          <a:lstStyle/>
          <a:p>
            <a:pPr>
              <a:defRPr/>
            </a:pPr>
            <a:r>
              <a:rPr lang="en-US" smtClean="0"/>
              <a:t>Title of Presentation | Office | Presenter | Audience | Date of Presentation</a:t>
            </a:r>
            <a:endParaRPr lang="en-US"/>
          </a:p>
        </p:txBody>
      </p:sp>
      <p:sp>
        <p:nvSpPr>
          <p:cNvPr id="5" name="Slide Number Placeholder 4"/>
          <p:cNvSpPr>
            <a:spLocks noGrp="1"/>
          </p:cNvSpPr>
          <p:nvPr>
            <p:ph type="sldNum" sz="quarter" idx="11"/>
          </p:nvPr>
        </p:nvSpPr>
        <p:spPr/>
        <p:txBody>
          <a:bodyPr/>
          <a:lstStyle/>
          <a:p>
            <a:pPr>
              <a:defRPr/>
            </a:pPr>
            <a:fld id="{039D2237-409A-4FB0-AB61-57D72065F477}" type="slidenum">
              <a:rPr lang="en-US" altLang="en-US" smtClean="0"/>
              <a:pPr>
                <a:defRPr/>
              </a:pPr>
              <a:t>15</a:t>
            </a:fld>
            <a:endParaRPr lang="en-US" altLang="en-US"/>
          </a:p>
        </p:txBody>
      </p:sp>
    </p:spTree>
    <p:extLst>
      <p:ext uri="{BB962C8B-B14F-4D97-AF65-F5344CB8AC3E}">
        <p14:creationId xmlns:p14="http://schemas.microsoft.com/office/powerpoint/2010/main" val="334786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smtClean="0">
                <a:latin typeface="Times New Roman" panose="02020603050405020304" pitchFamily="18" charset="0"/>
              </a:rPr>
              <a:t>Physical fitness </a:t>
            </a:r>
            <a:r>
              <a:rPr lang="en-US" sz="1200" b="0" i="0" u="none" strike="noStrike" baseline="0" dirty="0" smtClean="0">
                <a:latin typeface="Times New Roman" panose="02020603050405020304" pitchFamily="18" charset="0"/>
              </a:rPr>
              <a:t>is a fundamental element of one's physical and mental health, mission performance, and readiness. By integrating physical fitness</a:t>
            </a:r>
          </a:p>
          <a:p>
            <a:r>
              <a:rPr lang="en-US" sz="1200" b="0" i="0" u="none" strike="noStrike" baseline="0" dirty="0" smtClean="0">
                <a:latin typeface="Times New Roman" panose="02020603050405020304" pitchFamily="18" charset="0"/>
              </a:rPr>
              <a:t>into the other seven domains of TFF, Service members and their families can prepare themselves for the intensity of today's operational demands.</a:t>
            </a:r>
          </a:p>
          <a:p>
            <a:r>
              <a:rPr lang="en-US" sz="1200" b="0" i="0" u="none" strike="noStrike" baseline="0" dirty="0" smtClean="0">
                <a:latin typeface="Times New Roman" panose="02020603050405020304" pitchFamily="18" charset="0"/>
              </a:rPr>
              <a:t>A well-rounded physical fitness program should include varied cardio training: balanced strength training that includes core strengthening exercises, flexibility, speed, and agility training; appropriate amounts of sleep and recovery; and effective mind-body programs, such as yoga, martial arts, and meditation.</a:t>
            </a:r>
          </a:p>
          <a:p>
            <a:r>
              <a:rPr lang="en-US" sz="1200" b="0" i="0" u="none" strike="noStrike" baseline="0" dirty="0" smtClean="0">
                <a:latin typeface="Times New Roman" panose="02020603050405020304" pitchFamily="18" charset="0"/>
              </a:rPr>
              <a:t>These stressors include physical (temperature, altitude, noise, </a:t>
            </a:r>
            <a:r>
              <a:rPr lang="en-US" sz="1200" b="0" i="0" u="none" strike="noStrike" kern="1200" baseline="0" dirty="0" smtClean="0">
                <a:solidFill>
                  <a:schemeClr val="tx1"/>
                </a:solidFill>
                <a:latin typeface="Times New Roman" pitchFamily="18" charset="0"/>
                <a:ea typeface="+mn-ea"/>
                <a:cs typeface="+mn-cs"/>
              </a:rPr>
              <a:t>air </a:t>
            </a:r>
            <a:r>
              <a:rPr lang="en-US" sz="1200" b="0" i="0" u="none" strike="noStrike" baseline="0" dirty="0" smtClean="0">
                <a:latin typeface="Times New Roman" panose="02020603050405020304" pitchFamily="18" charset="0"/>
              </a:rPr>
              <a:t>quality, and radiation); biological (food, water, and vector-borne disease); and chemical (food, water, and occupational and environmental contaminants).</a:t>
            </a:r>
          </a:p>
          <a:p>
            <a:endParaRPr lang="en-US" sz="1200" b="0" i="0" u="none" strike="noStrike" baseline="0" dirty="0" smtClean="0">
              <a:latin typeface="Times New Roman" panose="02020603050405020304" pitchFamily="18" charset="0"/>
            </a:endParaRPr>
          </a:p>
          <a:p>
            <a:r>
              <a:rPr lang="en-US" sz="1200" b="0" i="0" u="none" strike="noStrike" baseline="0" dirty="0" smtClean="0">
                <a:latin typeface="Times New Roman" panose="02020603050405020304" pitchFamily="18" charset="0"/>
              </a:rPr>
              <a:t>Varied</a:t>
            </a:r>
            <a:r>
              <a:rPr lang="en-US" sz="1200" b="1" i="0" u="none" strike="noStrike" baseline="0" dirty="0" smtClean="0">
                <a:latin typeface="Times New Roman" panose="02020603050405020304" pitchFamily="18" charset="0"/>
              </a:rPr>
              <a:t> environmental </a:t>
            </a:r>
            <a:r>
              <a:rPr lang="en-US" sz="1200" b="0" i="0" u="none" strike="noStrike" baseline="0" dirty="0" smtClean="0">
                <a:latin typeface="Times New Roman" panose="02020603050405020304" pitchFamily="18" charset="0"/>
              </a:rPr>
              <a:t>conditions may require specific physiological and behavioral adaptations as well as personal protective equipment and training to</a:t>
            </a:r>
          </a:p>
          <a:p>
            <a:r>
              <a:rPr lang="en-US" sz="1200" b="0" i="0" u="none" strike="noStrike" baseline="0" dirty="0" smtClean="0">
                <a:latin typeface="Times New Roman" panose="02020603050405020304" pitchFamily="18" charset="0"/>
              </a:rPr>
              <a:t>achieve or sustain optimal environmental fitness. Understanding the environmental component of TFF will equip leaders with the training and skills needed to optimize human performance and military effectiveness.</a:t>
            </a:r>
          </a:p>
          <a:p>
            <a:endParaRPr lang="en-US" sz="1200" b="0" i="0" u="none" strike="noStrike" baseline="0" dirty="0" smtClean="0">
              <a:latin typeface="Times New Roman" panose="02020603050405020304" pitchFamily="18" charset="0"/>
            </a:endParaRPr>
          </a:p>
          <a:p>
            <a:r>
              <a:rPr lang="en-US" sz="1200" b="1" i="0" u="none" strike="noStrike" baseline="0" dirty="0" smtClean="0">
                <a:latin typeface="Times New Roman" panose="02020603050405020304" pitchFamily="18" charset="0"/>
              </a:rPr>
              <a:t>Medical and dental fitness </a:t>
            </a:r>
            <a:r>
              <a:rPr lang="en-US" sz="1200" b="0" i="0" u="none" strike="noStrike" baseline="0" dirty="0" smtClean="0">
                <a:latin typeface="Times New Roman" panose="02020603050405020304" pitchFamily="18" charset="0"/>
              </a:rPr>
              <a:t>components are Service and individual specific but generally encompass the following:</a:t>
            </a:r>
          </a:p>
          <a:p>
            <a:r>
              <a:rPr lang="en-US" sz="1200" b="0" i="0" u="none" strike="noStrike" baseline="0" dirty="0" smtClean="0">
                <a:latin typeface="Times New Roman" panose="02020603050405020304" pitchFamily="18" charset="0"/>
              </a:rPr>
              <a:t>a. Screening for overall wellness. diseases. physical and duty limiting</a:t>
            </a:r>
          </a:p>
          <a:p>
            <a:r>
              <a:rPr lang="en-US" sz="1200" b="0" i="0" u="none" strike="noStrike" baseline="0" dirty="0" smtClean="0">
                <a:latin typeface="Times New Roman" panose="02020603050405020304" pitchFamily="18" charset="0"/>
              </a:rPr>
              <a:t>conditions. and behavioral and disease risk factors.</a:t>
            </a:r>
          </a:p>
          <a:p>
            <a:r>
              <a:rPr lang="en-US" sz="1200" b="0" i="0" u="none" strike="noStrike" baseline="0" dirty="0" smtClean="0">
                <a:latin typeface="Times New Roman" panose="02020603050405020304" pitchFamily="18" charset="0"/>
              </a:rPr>
              <a:t>b. Immunizations to assist in mitigating or eliminating future risk to Service</a:t>
            </a:r>
          </a:p>
          <a:p>
            <a:r>
              <a:rPr lang="en-US" sz="1200" b="0" i="0" u="none" strike="noStrike" baseline="0" dirty="0" smtClean="0">
                <a:latin typeface="Times New Roman" panose="02020603050405020304" pitchFamily="18" charset="0"/>
              </a:rPr>
              <a:t>members and optimizing success during training and on the battlefield.</a:t>
            </a:r>
          </a:p>
          <a:p>
            <a:r>
              <a:rPr lang="en-US" sz="1200" b="0" i="0" u="none" strike="noStrike" baseline="0" dirty="0" smtClean="0">
                <a:latin typeface="Times New Roman" panose="02020603050405020304" pitchFamily="18" charset="0"/>
              </a:rPr>
              <a:t>c. Prevention and pretreatment against disease and injury by implementing</a:t>
            </a:r>
          </a:p>
          <a:p>
            <a:r>
              <a:rPr lang="en-US" sz="1200" b="0" i="0" u="none" strike="noStrike" baseline="0" dirty="0" smtClean="0">
                <a:latin typeface="Times New Roman" panose="02020603050405020304" pitchFamily="18" charset="0"/>
              </a:rPr>
              <a:t>strategies that cannot be accomplished through wellness or immunization.</a:t>
            </a:r>
          </a:p>
          <a:p>
            <a:r>
              <a:rPr lang="en-US" sz="1200" b="0" i="0" u="none" strike="noStrike" baseline="0" dirty="0" smtClean="0">
                <a:latin typeface="Times New Roman" panose="02020603050405020304" pitchFamily="18" charset="0"/>
              </a:rPr>
              <a:t>d. Medical conditions related to dental. vision. and auditory health is</a:t>
            </a:r>
          </a:p>
          <a:p>
            <a:r>
              <a:rPr lang="en-US" sz="1200" b="0" i="0" u="none" strike="noStrike" baseline="0" dirty="0" smtClean="0">
                <a:latin typeface="Times New Roman" panose="02020603050405020304" pitchFamily="18" charset="0"/>
              </a:rPr>
              <a:t>critical to individual readiness and is often a potential marker for underlying</a:t>
            </a:r>
          </a:p>
          <a:p>
            <a:r>
              <a:rPr lang="en-US" sz="1200" b="0" i="0" u="none" strike="noStrike" baseline="0" dirty="0" smtClean="0">
                <a:latin typeface="Times New Roman" panose="02020603050405020304" pitchFamily="18" charset="0"/>
              </a:rPr>
              <a:t>physical illness.</a:t>
            </a:r>
          </a:p>
          <a:p>
            <a:endParaRPr lang="en-US" sz="1200" b="0" i="0" u="none" strike="noStrike" baseline="0" dirty="0" smtClean="0">
              <a:latin typeface="Times New Roman" panose="02020603050405020304" pitchFamily="18" charset="0"/>
            </a:endParaRPr>
          </a:p>
          <a:p>
            <a:r>
              <a:rPr lang="en-US" sz="1200" b="0" i="0" u="none" strike="noStrike" baseline="0" dirty="0" smtClean="0">
                <a:latin typeface="Times New Roman" panose="02020603050405020304" pitchFamily="18" charset="0"/>
              </a:rPr>
              <a:t>The goal of </a:t>
            </a:r>
            <a:r>
              <a:rPr lang="en-US" sz="1200" b="1" i="0" u="none" strike="noStrike" baseline="0" dirty="0" smtClean="0">
                <a:latin typeface="Times New Roman" panose="02020603050405020304" pitchFamily="18" charset="0"/>
              </a:rPr>
              <a:t>nutritional fitness </a:t>
            </a:r>
            <a:r>
              <a:rPr lang="en-US" sz="1200" b="0" i="0" u="none" strike="noStrike" baseline="0" dirty="0" smtClean="0">
                <a:latin typeface="Times New Roman" panose="02020603050405020304" pitchFamily="18" charset="0"/>
              </a:rPr>
              <a:t>is to achieve optimal health and performance. Our leaders, Service members, and their families must be taught how to promote, implement, achieve. and maintain healthy eating behaviors and to create an environment that makes healthy food and beverage options an easy and appealing choice.</a:t>
            </a:r>
          </a:p>
          <a:p>
            <a:endParaRPr lang="en-US" sz="1200" b="0" i="0" u="none" strike="noStrike" baseline="0" dirty="0" smtClean="0">
              <a:latin typeface="Times New Roman" panose="02020603050405020304" pitchFamily="18" charset="0"/>
            </a:endParaRPr>
          </a:p>
          <a:p>
            <a:r>
              <a:rPr lang="en-US" sz="1200" b="1" i="0" u="none" strike="noStrike" baseline="0" dirty="0" smtClean="0">
                <a:latin typeface="Times New Roman" panose="02020603050405020304" pitchFamily="18" charset="0"/>
              </a:rPr>
              <a:t>Spiritual fitness </a:t>
            </a:r>
            <a:r>
              <a:rPr lang="en-US" sz="1200" b="0" i="0" u="none" strike="noStrike" baseline="0" dirty="0" smtClean="0">
                <a:latin typeface="Times New Roman" panose="02020603050405020304" pitchFamily="18" charset="0"/>
              </a:rPr>
              <a:t>includes an individual's or group's ability to maintain beliefs, principles, and values needed to provide support in times of stress.</a:t>
            </a:r>
          </a:p>
          <a:p>
            <a:r>
              <a:rPr lang="en-US" sz="1200" b="0" i="0" u="none" strike="noStrike" baseline="0" dirty="0" smtClean="0">
                <a:latin typeface="Times New Roman" panose="02020603050405020304" pitchFamily="18" charset="0"/>
              </a:rPr>
              <a:t>Spiritual fitness includes the development of personal qualities needed to sustain a person in times of stress, hardship. and tragedy. These personal</a:t>
            </a:r>
          </a:p>
          <a:p>
            <a:r>
              <a:rPr lang="en-US" sz="1200" b="0" i="0" u="none" strike="noStrike" baseline="0" dirty="0" smtClean="0">
                <a:latin typeface="Times New Roman" panose="02020603050405020304" pitchFamily="18" charset="0"/>
              </a:rPr>
              <a:t>qualities may come from religious, philosophical, or human values and form the basis for character, disposition, decision making, and integrity. Human</a:t>
            </a:r>
          </a:p>
          <a:p>
            <a:r>
              <a:rPr lang="en-US" sz="1200" b="0" i="0" u="none" strike="noStrike" baseline="0" dirty="0" smtClean="0">
                <a:latin typeface="Times New Roman" panose="02020603050405020304" pitchFamily="18" charset="0"/>
              </a:rPr>
              <a:t>spirit development provides people with an understanding of who they are in terms of core values and identity. This awareness contributes to consistent</a:t>
            </a:r>
          </a:p>
          <a:p>
            <a:r>
              <a:rPr lang="en-US" sz="1200" b="0" i="0" u="none" strike="noStrike" baseline="0" dirty="0" smtClean="0">
                <a:latin typeface="Times New Roman" panose="02020603050405020304" pitchFamily="18" charset="0"/>
              </a:rPr>
              <a:t>behavior in accordance with one's values and identity and living with integrity.</a:t>
            </a:r>
          </a:p>
          <a:p>
            <a:endParaRPr lang="en-US" sz="1200" b="0" i="0" u="none" strike="noStrike" baseline="0" dirty="0" smtClean="0">
              <a:latin typeface="Times New Roman" panose="02020603050405020304" pitchFamily="18" charset="0"/>
            </a:endParaRPr>
          </a:p>
          <a:p>
            <a:r>
              <a:rPr lang="en-US" sz="1200" b="1" i="0" u="none" strike="noStrike" baseline="0" dirty="0" smtClean="0">
                <a:latin typeface="Times New Roman" panose="02020603050405020304" pitchFamily="18" charset="0"/>
              </a:rPr>
              <a:t>Psychological fitness </a:t>
            </a:r>
            <a:r>
              <a:rPr lang="en-US" sz="1200" b="0" i="0" u="none" strike="noStrike" baseline="0" dirty="0" smtClean="0">
                <a:latin typeface="Times New Roman" panose="02020603050405020304" pitchFamily="18" charset="0"/>
              </a:rPr>
              <a:t>includes the integration and optimization of mental, emotional, and behavioral abilities and capacities to optimize performance and</a:t>
            </a:r>
          </a:p>
          <a:p>
            <a:r>
              <a:rPr lang="en-US" sz="1200" b="0" i="0" u="none" strike="noStrike" baseline="0" dirty="0" smtClean="0">
                <a:latin typeface="Times New Roman" panose="02020603050405020304" pitchFamily="18" charset="0"/>
              </a:rPr>
              <a:t>strengthen resilience.</a:t>
            </a:r>
          </a:p>
          <a:p>
            <a:endParaRPr lang="en-US" sz="1200" b="1" i="0" u="none" strike="noStrike" baseline="0" dirty="0" smtClean="0">
              <a:latin typeface="Times New Roman" panose="02020603050405020304" pitchFamily="18" charset="0"/>
            </a:endParaRPr>
          </a:p>
          <a:p>
            <a:r>
              <a:rPr lang="en-US" sz="1200" b="1" i="0" u="none" strike="noStrike" baseline="0" dirty="0" smtClean="0">
                <a:latin typeface="Times New Roman" panose="02020603050405020304" pitchFamily="18" charset="0"/>
              </a:rPr>
              <a:t>Resilience </a:t>
            </a:r>
            <a:r>
              <a:rPr lang="en-US" sz="1200" b="0" i="0" u="none" strike="noStrike" baseline="0" dirty="0" smtClean="0">
                <a:latin typeface="Times New Roman" panose="02020603050405020304" pitchFamily="18" charset="0"/>
              </a:rPr>
              <a:t>Given the current demands placed on our forces. a Service member's resilience -- ability to withstand, recover, grow, and adapt under challenging</a:t>
            </a:r>
          </a:p>
          <a:p>
            <a:r>
              <a:rPr lang="en-US" sz="1200" b="0" i="0" u="none" strike="noStrike" baseline="0" dirty="0" smtClean="0">
                <a:latin typeface="Times New Roman" panose="02020603050405020304" pitchFamily="18" charset="0"/>
              </a:rPr>
              <a:t>circumstances -- is vital to readiness and mission accomplishment. Without resilience, Service members and their families are at risk of burnout, psychological stress, and physical danger due to impaired functional abilities.</a:t>
            </a:r>
          </a:p>
          <a:p>
            <a:endParaRPr lang="en-US" sz="1200" b="0" i="0" u="none" strike="noStrike" baseline="0" dirty="0" smtClean="0">
              <a:latin typeface="Times New Roman" panose="02020603050405020304" pitchFamily="18" charset="0"/>
            </a:endParaRPr>
          </a:p>
          <a:p>
            <a:r>
              <a:rPr lang="en-US" sz="1200" b="1" i="0" u="none" strike="noStrike" baseline="0" dirty="0" smtClean="0">
                <a:latin typeface="Times New Roman" panose="02020603050405020304" pitchFamily="18" charset="0"/>
              </a:rPr>
              <a:t>Behavioral fitness </a:t>
            </a:r>
            <a:r>
              <a:rPr lang="en-US" sz="1200" b="0" i="0" u="none" strike="noStrike" baseline="0" dirty="0" smtClean="0">
                <a:latin typeface="Times New Roman" panose="02020603050405020304" pitchFamily="18" charset="0"/>
              </a:rPr>
              <a:t>includes the ability to adopt behaviors that support individual readiness and health. Behavioral health refers to the integration</a:t>
            </a:r>
          </a:p>
          <a:p>
            <a:r>
              <a:rPr lang="en-US" sz="1200" b="0" i="0" u="none" strike="noStrike" baseline="0" dirty="0" smtClean="0">
                <a:latin typeface="Times New Roman" panose="02020603050405020304" pitchFamily="18" charset="0"/>
              </a:rPr>
              <a:t>and optimization between one's behaviors and positive or negative health outcomes. A high degree of behavioral fitness highlights the importance of</a:t>
            </a:r>
          </a:p>
          <a:p>
            <a:r>
              <a:rPr lang="en-US" sz="1200" b="0" i="0" u="none" strike="noStrike" baseline="0" dirty="0" smtClean="0">
                <a:latin typeface="Times New Roman" panose="02020603050405020304" pitchFamily="18" charset="0"/>
              </a:rPr>
              <a:t>individual responsibility and leader awareness to help shape healthy behaviors. Behavioral fitness is not simply about avoiding negative behavior; it is also</a:t>
            </a:r>
          </a:p>
          <a:p>
            <a:r>
              <a:rPr lang="en-US" sz="1200" b="0" i="0" u="none" strike="noStrike" baseline="0" dirty="0" smtClean="0">
                <a:latin typeface="Times New Roman" panose="02020603050405020304" pitchFamily="18" charset="0"/>
              </a:rPr>
              <a:t>about supporting and affirming positive behavior. The success of reinforcing positive behavior lies in positive examples and continuous feedback by leaders</a:t>
            </a:r>
          </a:p>
          <a:p>
            <a:r>
              <a:rPr lang="en-US" sz="1200" b="0" i="0" u="none" strike="noStrike" baseline="0" dirty="0" smtClean="0">
                <a:latin typeface="Times New Roman" panose="02020603050405020304" pitchFamily="18" charset="0"/>
              </a:rPr>
              <a:t>and is crucial to preventing risky behavior that adversely affects the health of Service members and families.</a:t>
            </a:r>
          </a:p>
          <a:p>
            <a:endParaRPr lang="en-US" sz="1200" b="0" i="0" u="none" strike="noStrike" baseline="0" dirty="0" smtClean="0">
              <a:latin typeface="Times New Roman" panose="02020603050405020304" pitchFamily="18" charset="0"/>
            </a:endParaRPr>
          </a:p>
          <a:p>
            <a:r>
              <a:rPr lang="en-US" sz="1200" b="1" i="0" u="none" strike="noStrike" baseline="0" dirty="0" smtClean="0">
                <a:latin typeface="Times New Roman" panose="02020603050405020304" pitchFamily="18" charset="0"/>
              </a:rPr>
              <a:t>Social fitness </a:t>
            </a:r>
            <a:r>
              <a:rPr lang="en-US" sz="1200" b="0" i="0" u="none" strike="noStrike" baseline="0" dirty="0" smtClean="0">
                <a:latin typeface="Times New Roman" panose="02020603050405020304" pitchFamily="18" charset="0"/>
              </a:rPr>
              <a:t>includes the ability to engage in healthy social networks that promote overall well-being and optimal unit performance. Org fitness is characterized as the healthy connections within the social network of the unit structure for overall well-being and optimal unit performance.</a:t>
            </a:r>
          </a:p>
          <a:p>
            <a:endParaRPr lang="en-US" dirty="0" smtClean="0"/>
          </a:p>
          <a:p>
            <a:r>
              <a:rPr lang="en-US" b="1" dirty="0" smtClean="0"/>
              <a:t>Financial--$$$$</a:t>
            </a:r>
          </a:p>
        </p:txBody>
      </p:sp>
      <p:sp>
        <p:nvSpPr>
          <p:cNvPr id="4" name="Footer Placeholder 3"/>
          <p:cNvSpPr>
            <a:spLocks noGrp="1"/>
          </p:cNvSpPr>
          <p:nvPr>
            <p:ph type="ftr" sz="quarter" idx="10"/>
          </p:nvPr>
        </p:nvSpPr>
        <p:spPr/>
        <p:txBody>
          <a:bodyPr/>
          <a:lstStyle/>
          <a:p>
            <a:pPr>
              <a:defRPr/>
            </a:pPr>
            <a:r>
              <a:rPr lang="en-US" smtClean="0"/>
              <a:t>Title of Presentation | Office | Presenter | Audience | Date of Presentation</a:t>
            </a:r>
            <a:endParaRPr lang="en-US"/>
          </a:p>
        </p:txBody>
      </p:sp>
      <p:sp>
        <p:nvSpPr>
          <p:cNvPr id="5" name="Slide Number Placeholder 4"/>
          <p:cNvSpPr>
            <a:spLocks noGrp="1"/>
          </p:cNvSpPr>
          <p:nvPr>
            <p:ph type="sldNum" sz="quarter" idx="11"/>
          </p:nvPr>
        </p:nvSpPr>
        <p:spPr/>
        <p:txBody>
          <a:bodyPr/>
          <a:lstStyle/>
          <a:p>
            <a:pPr>
              <a:defRPr/>
            </a:pPr>
            <a:fld id="{039D2237-409A-4FB0-AB61-57D72065F477}" type="slidenum">
              <a:rPr lang="en-US" altLang="en-US" smtClean="0"/>
              <a:pPr>
                <a:defRPr/>
              </a:pPr>
              <a:t>16</a:t>
            </a:fld>
            <a:endParaRPr lang="en-US" altLang="en-US"/>
          </a:p>
        </p:txBody>
      </p:sp>
    </p:spTree>
    <p:extLst>
      <p:ext uri="{BB962C8B-B14F-4D97-AF65-F5344CB8AC3E}">
        <p14:creationId xmlns:p14="http://schemas.microsoft.com/office/powerpoint/2010/main" val="249702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Give leaders the tools to know when to intervene.</a:t>
            </a:r>
          </a:p>
          <a:p>
            <a:r>
              <a:rPr lang="en-US" sz="1200" b="0" i="0" u="none" strike="noStrike" baseline="0" dirty="0" smtClean="0">
                <a:latin typeface="Times New Roman" panose="02020603050405020304" pitchFamily="18" charset="0"/>
              </a:rPr>
              <a:t>Provides guidance and support they need.</a:t>
            </a:r>
          </a:p>
          <a:p>
            <a:endParaRPr lang="en-US" sz="1200" b="0" i="0" u="none" strike="noStrike" baseline="0" dirty="0" smtClean="0">
              <a:latin typeface="Times New Roman" panose="02020603050405020304" pitchFamily="18" charset="0"/>
            </a:endParaRPr>
          </a:p>
          <a:p>
            <a:r>
              <a:rPr lang="en-US" sz="1200" b="0" i="0" u="none" strike="noStrike" baseline="0" dirty="0" smtClean="0">
                <a:latin typeface="Times New Roman" panose="02020603050405020304" pitchFamily="18" charset="0"/>
              </a:rPr>
              <a:t>Continue to promote healthy lifestyles, optimize safety and healthy working conditions, facilitate access to health care, and conduct periodic health assessments.</a:t>
            </a:r>
            <a:endParaRPr lang="en-US" dirty="0"/>
          </a:p>
        </p:txBody>
      </p:sp>
      <p:sp>
        <p:nvSpPr>
          <p:cNvPr id="4" name="Footer Placeholder 3"/>
          <p:cNvSpPr>
            <a:spLocks noGrp="1"/>
          </p:cNvSpPr>
          <p:nvPr>
            <p:ph type="ftr" sz="quarter" idx="10"/>
          </p:nvPr>
        </p:nvSpPr>
        <p:spPr/>
        <p:txBody>
          <a:bodyPr/>
          <a:lstStyle/>
          <a:p>
            <a:pPr>
              <a:defRPr/>
            </a:pPr>
            <a:r>
              <a:rPr lang="en-US" smtClean="0"/>
              <a:t>Title of Presentation | Office | Presenter | Audience | Date of Presentation</a:t>
            </a:r>
            <a:endParaRPr lang="en-US"/>
          </a:p>
        </p:txBody>
      </p:sp>
      <p:sp>
        <p:nvSpPr>
          <p:cNvPr id="5" name="Slide Number Placeholder 4"/>
          <p:cNvSpPr>
            <a:spLocks noGrp="1"/>
          </p:cNvSpPr>
          <p:nvPr>
            <p:ph type="sldNum" sz="quarter" idx="11"/>
          </p:nvPr>
        </p:nvSpPr>
        <p:spPr/>
        <p:txBody>
          <a:bodyPr/>
          <a:lstStyle/>
          <a:p>
            <a:pPr>
              <a:defRPr/>
            </a:pPr>
            <a:fld id="{039D2237-409A-4FB0-AB61-57D72065F477}" type="slidenum">
              <a:rPr lang="en-US" altLang="en-US" smtClean="0"/>
              <a:pPr>
                <a:defRPr/>
              </a:pPr>
              <a:t>17</a:t>
            </a:fld>
            <a:endParaRPr lang="en-US" altLang="en-US"/>
          </a:p>
        </p:txBody>
      </p:sp>
    </p:spTree>
    <p:extLst>
      <p:ext uri="{BB962C8B-B14F-4D97-AF65-F5344CB8AC3E}">
        <p14:creationId xmlns:p14="http://schemas.microsoft.com/office/powerpoint/2010/main" val="95193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latin typeface="+mn-lt"/>
              </a:rPr>
              <a:t>Learning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smtClean="0">
              <a:latin typeface="+mn-lt"/>
            </a:endParaRPr>
          </a:p>
          <a:p>
            <a:pPr marL="171450" lvl="0" indent="-171450">
              <a:lnSpc>
                <a:spcPct val="100000"/>
              </a:lnSpc>
              <a:spcBef>
                <a:spcPts val="0"/>
              </a:spcBef>
              <a:spcAft>
                <a:spcPts val="0"/>
              </a:spcAft>
              <a:buFont typeface="Arial" panose="020B0604020202020204" pitchFamily="34" charset="0"/>
              <a:buChar char="•"/>
            </a:pPr>
            <a:r>
              <a:rPr lang="en-US" sz="1200" b="1" dirty="0" smtClean="0">
                <a:latin typeface="+mn-lt"/>
                <a:cs typeface="Arial" panose="020B0604020202020204" pitchFamily="34" charset="0"/>
              </a:rPr>
              <a:t>EXPLAIN </a:t>
            </a:r>
            <a:r>
              <a:rPr lang="en-US" sz="1200" dirty="0" smtClean="0">
                <a:latin typeface="+mn-lt"/>
                <a:cs typeface="Arial" panose="020B0604020202020204" pitchFamily="34" charset="0"/>
              </a:rPr>
              <a:t>what a unit assessment is and</a:t>
            </a:r>
            <a:r>
              <a:rPr lang="en-US" sz="1200" b="1" dirty="0" smtClean="0">
                <a:latin typeface="+mn-lt"/>
                <a:cs typeface="Arial" panose="020B0604020202020204" pitchFamily="34" charset="0"/>
              </a:rPr>
              <a:t> </a:t>
            </a:r>
            <a:r>
              <a:rPr lang="en-US" sz="1200" dirty="0" smtClean="0">
                <a:latin typeface="+mn-lt"/>
                <a:cs typeface="Arial" panose="020B0604020202020204" pitchFamily="34" charset="0"/>
              </a:rPr>
              <a:t>the purpose of it</a:t>
            </a:r>
          </a:p>
          <a:p>
            <a:pPr marL="171450" lvl="0" indent="-171450">
              <a:lnSpc>
                <a:spcPct val="100000"/>
              </a:lnSpc>
              <a:spcBef>
                <a:spcPts val="0"/>
              </a:spcBef>
              <a:spcAft>
                <a:spcPts val="0"/>
              </a:spcAft>
              <a:buFont typeface="Arial" panose="020B0604020202020204" pitchFamily="34" charset="0"/>
              <a:buChar char="•"/>
            </a:pPr>
            <a:endParaRPr lang="en-US" sz="1200" dirty="0" smtClean="0">
              <a:latin typeface="+mn-lt"/>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smtClean="0">
                <a:latin typeface="+mn-lt"/>
                <a:cs typeface="Arial" panose="020B0604020202020204" pitchFamily="34" charset="0"/>
              </a:rPr>
              <a:t>DISCUSS </a:t>
            </a:r>
            <a:r>
              <a:rPr lang="en-US" sz="1200" dirty="0" smtClean="0">
                <a:latin typeface="+mn-lt"/>
                <a:cs typeface="Arial" panose="020B0604020202020204" pitchFamily="34" charset="0"/>
              </a:rPr>
              <a:t>where a request and/or recommendation for a unit assessment comes from</a:t>
            </a:r>
          </a:p>
          <a:p>
            <a:pPr marL="171450" lvl="0" indent="-171450">
              <a:lnSpc>
                <a:spcPct val="100000"/>
              </a:lnSpc>
              <a:spcBef>
                <a:spcPts val="0"/>
              </a:spcBef>
              <a:spcAft>
                <a:spcPts val="0"/>
              </a:spcAft>
              <a:buFont typeface="Arial" panose="020B0604020202020204" pitchFamily="34" charset="0"/>
              <a:buChar char="•"/>
            </a:pPr>
            <a:endParaRPr lang="en-US" sz="1200" dirty="0" smtClean="0">
              <a:latin typeface="+mn-lt"/>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smtClean="0">
                <a:latin typeface="+mn-lt"/>
                <a:cs typeface="Arial" panose="020B0604020202020204" pitchFamily="34" charset="0"/>
              </a:rPr>
              <a:t>IDENTIFY </a:t>
            </a:r>
            <a:r>
              <a:rPr lang="en-US" sz="1200" dirty="0" smtClean="0">
                <a:latin typeface="+mn-lt"/>
                <a:cs typeface="Arial" panose="020B0604020202020204" pitchFamily="34" charset="0"/>
              </a:rPr>
              <a:t>the six steps and</a:t>
            </a:r>
            <a:r>
              <a:rPr lang="en-US" sz="1200" b="1" dirty="0" smtClean="0">
                <a:latin typeface="+mn-lt"/>
                <a:cs typeface="Arial" panose="020B0604020202020204" pitchFamily="34" charset="0"/>
              </a:rPr>
              <a:t> DESCRIBE</a:t>
            </a:r>
            <a:r>
              <a:rPr lang="en-US" sz="1200" dirty="0" smtClean="0">
                <a:latin typeface="+mn-lt"/>
                <a:cs typeface="Arial" panose="020B0604020202020204" pitchFamily="34" charset="0"/>
              </a:rPr>
              <a:t> the process of a unit assessment </a:t>
            </a:r>
          </a:p>
          <a:p>
            <a:pPr marL="171450" lvl="0" indent="-171450">
              <a:lnSpc>
                <a:spcPct val="100000"/>
              </a:lnSpc>
              <a:spcBef>
                <a:spcPts val="0"/>
              </a:spcBef>
              <a:spcAft>
                <a:spcPts val="0"/>
              </a:spcAft>
              <a:buFont typeface="Arial" panose="020B0604020202020204" pitchFamily="34" charset="0"/>
              <a:buChar char="•"/>
            </a:pPr>
            <a:endParaRPr lang="en-US" sz="1200" dirty="0" smtClean="0">
              <a:latin typeface="+mn-lt"/>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smtClean="0">
                <a:latin typeface="+mn-lt"/>
                <a:cs typeface="Arial" panose="020B0604020202020204" pitchFamily="34" charset="0"/>
              </a:rPr>
              <a:t>IDENTIFY</a:t>
            </a:r>
            <a:r>
              <a:rPr lang="en-US" sz="1200" dirty="0" smtClean="0">
                <a:latin typeface="+mn-lt"/>
                <a:cs typeface="Arial" panose="020B0604020202020204" pitchFamily="34" charset="0"/>
              </a:rPr>
              <a:t> tools used to conduct a unit assessment</a:t>
            </a:r>
          </a:p>
          <a:p>
            <a:pPr marL="171450" lvl="0" indent="-171450">
              <a:lnSpc>
                <a:spcPct val="100000"/>
              </a:lnSpc>
              <a:spcBef>
                <a:spcPts val="0"/>
              </a:spcBef>
              <a:spcAft>
                <a:spcPts val="0"/>
              </a:spcAft>
              <a:buFont typeface="Arial" panose="020B0604020202020204" pitchFamily="34" charset="0"/>
              <a:buChar char="•"/>
            </a:pPr>
            <a:endParaRPr lang="en-US" sz="1200" dirty="0" smtClean="0">
              <a:latin typeface="+mn-lt"/>
              <a:cs typeface="Arial" panose="020B0604020202020204" pitchFamily="34" charset="0"/>
            </a:endParaRPr>
          </a:p>
          <a:p>
            <a:pPr marL="171450" lvl="0" indent="-171450">
              <a:lnSpc>
                <a:spcPct val="100000"/>
              </a:lnSpc>
              <a:spcBef>
                <a:spcPts val="0"/>
              </a:spcBef>
              <a:spcAft>
                <a:spcPts val="0"/>
              </a:spcAft>
              <a:buFont typeface="Arial" panose="020B0604020202020204" pitchFamily="34" charset="0"/>
              <a:buChar char="•"/>
            </a:pPr>
            <a:r>
              <a:rPr lang="en-US" sz="1200" b="1" dirty="0" smtClean="0">
                <a:latin typeface="+mn-lt"/>
                <a:cs typeface="Arial" panose="020B0604020202020204" pitchFamily="34" charset="0"/>
              </a:rPr>
              <a:t>IDENTIFY </a:t>
            </a:r>
            <a:r>
              <a:rPr lang="en-US" sz="1200" dirty="0" smtClean="0">
                <a:latin typeface="+mn-lt"/>
                <a:cs typeface="Arial" panose="020B0604020202020204" pitchFamily="34" charset="0"/>
              </a:rPr>
              <a:t>and</a:t>
            </a:r>
            <a:r>
              <a:rPr lang="en-US" sz="1200" b="1" dirty="0" smtClean="0">
                <a:latin typeface="+mn-lt"/>
                <a:cs typeface="Arial" panose="020B0604020202020204" pitchFamily="34" charset="0"/>
              </a:rPr>
              <a:t> DISCUSS</a:t>
            </a:r>
            <a:r>
              <a:rPr lang="en-US" sz="1200" dirty="0" smtClean="0">
                <a:latin typeface="+mn-lt"/>
                <a:cs typeface="Arial" panose="020B0604020202020204" pitchFamily="34" charset="0"/>
              </a:rPr>
              <a:t> what is included in a unit assessment summary report and leadership debrief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sng" baseline="0" dirty="0" smtClean="0">
              <a:latin typeface="+mn-lt"/>
            </a:endParaRPr>
          </a:p>
        </p:txBody>
      </p:sp>
    </p:spTree>
    <p:extLst>
      <p:ext uri="{BB962C8B-B14F-4D97-AF65-F5344CB8AC3E}">
        <p14:creationId xmlns:p14="http://schemas.microsoft.com/office/powerpoint/2010/main" val="367291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defRPr/>
            </a:pPr>
            <a:r>
              <a:rPr lang="en-US" sz="1200" b="1" u="sng" dirty="0" smtClean="0">
                <a:latin typeface="+mn-lt"/>
                <a:cs typeface="Arial" panose="020B0604020202020204" pitchFamily="34" charset="0"/>
              </a:rPr>
              <a:t>What is a Unit Assessment?</a:t>
            </a:r>
          </a:p>
          <a:p>
            <a:pPr>
              <a:lnSpc>
                <a:spcPct val="100000"/>
              </a:lnSpc>
              <a:spcBef>
                <a:spcPts val="0"/>
              </a:spcBef>
              <a:spcAft>
                <a:spcPts val="0"/>
              </a:spcAft>
              <a:defRPr/>
            </a:pPr>
            <a:endParaRPr lang="en-US" sz="1200" dirty="0" smtClean="0">
              <a:latin typeface="+mn-lt"/>
              <a:cs typeface="Arial" panose="020B0604020202020204" pitchFamily="34" charset="0"/>
            </a:endParaRPr>
          </a:p>
          <a:p>
            <a:pPr defTabSz="949478">
              <a:lnSpc>
                <a:spcPct val="100000"/>
              </a:lnSpc>
              <a:spcBef>
                <a:spcPts val="0"/>
              </a:spcBef>
              <a:spcAft>
                <a:spcPts val="0"/>
              </a:spcAft>
              <a:defRPr/>
            </a:pPr>
            <a:r>
              <a:rPr lang="en-US" sz="1200" dirty="0" smtClean="0">
                <a:latin typeface="+mn-lt"/>
                <a:cs typeface="Arial" panose="020B0604020202020204" pitchFamily="34" charset="0"/>
              </a:rPr>
              <a:t>A unit assessment is used as a foundation for providing actionable recommendations for leaders:</a:t>
            </a:r>
          </a:p>
          <a:p>
            <a:pPr defTabSz="949478">
              <a:lnSpc>
                <a:spcPct val="100000"/>
              </a:lnSpc>
              <a:spcBef>
                <a:spcPts val="0"/>
              </a:spcBef>
              <a:spcAft>
                <a:spcPts val="0"/>
              </a:spcAft>
              <a:defRPr/>
            </a:pPr>
            <a:endParaRPr lang="en-US" sz="1200" dirty="0" smtClean="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A leadership tool used to evaluate</a:t>
            </a:r>
            <a:r>
              <a:rPr lang="en-US" sz="1200" baseline="0" dirty="0" smtClean="0">
                <a:latin typeface="+mn-lt"/>
                <a:cs typeface="Arial" panose="020B0604020202020204" pitchFamily="34" charset="0"/>
              </a:rPr>
              <a:t> the overall functioning and stress health of a unit</a:t>
            </a:r>
            <a:r>
              <a:rPr lang="en-US" sz="1200" dirty="0" smtClean="0">
                <a:latin typeface="+mn-lt"/>
                <a:cs typeface="Arial" panose="020B0604020202020204" pitchFamily="34" charset="0"/>
              </a:rPr>
              <a:t> </a:t>
            </a:r>
          </a:p>
          <a:p>
            <a:pPr marL="0" inden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Where observable changes in function or statements of distress are apparent </a:t>
            </a:r>
          </a:p>
          <a:p>
            <a:pPr marL="0" inden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Where there is a noticeable decrease in morale in a unit</a:t>
            </a:r>
          </a:p>
          <a:p>
            <a:pPr marL="0" inden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During/after an</a:t>
            </a:r>
            <a:r>
              <a:rPr lang="en-US" sz="1200" baseline="0" dirty="0" smtClean="0">
                <a:latin typeface="+mn-lt"/>
                <a:cs typeface="Arial" panose="020B0604020202020204" pitchFamily="34" charset="0"/>
              </a:rPr>
              <a:t> accident or traumatic </a:t>
            </a:r>
            <a:r>
              <a:rPr lang="en-US" sz="1200" dirty="0" smtClean="0">
                <a:latin typeface="+mn-lt"/>
                <a:cs typeface="Arial" panose="020B0604020202020204" pitchFamily="34" charset="0"/>
              </a:rPr>
              <a:t>event </a:t>
            </a:r>
          </a:p>
          <a:p>
            <a:pPr marL="0" inden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p:txBody>
      </p:sp>
    </p:spTree>
    <p:extLst>
      <p:ext uri="{BB962C8B-B14F-4D97-AF65-F5344CB8AC3E}">
        <p14:creationId xmlns:p14="http://schemas.microsoft.com/office/powerpoint/2010/main" val="416586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00000"/>
              </a:lnSpc>
              <a:spcBef>
                <a:spcPts val="0"/>
              </a:spcBef>
              <a:spcAft>
                <a:spcPts val="0"/>
              </a:spcAft>
            </a:pPr>
            <a:r>
              <a:rPr lang="en-US" sz="1200" b="1" u="sng" dirty="0" smtClean="0">
                <a:latin typeface="+mn-lt"/>
              </a:rPr>
              <a:t>Requests and Collaborations</a:t>
            </a:r>
          </a:p>
          <a:p>
            <a:pPr>
              <a:lnSpc>
                <a:spcPct val="100000"/>
              </a:lnSpc>
              <a:spcBef>
                <a:spcPts val="0"/>
              </a:spcBef>
              <a:spcAft>
                <a:spcPts val="0"/>
              </a:spcAft>
            </a:pPr>
            <a:endParaRPr lang="en-US" sz="1200" b="1" u="sng" dirty="0" smtClean="0">
              <a:latin typeface="+mn-lt"/>
            </a:endParaRPr>
          </a:p>
          <a:p>
            <a:pPr marL="232943" indent="-232943">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Requests are </a:t>
            </a:r>
            <a:r>
              <a:rPr lang="en-US" sz="1200" b="1" dirty="0" smtClean="0">
                <a:latin typeface="+mn-lt"/>
                <a:ea typeface="ＭＳ Ｐゴシック" charset="0"/>
                <a:cs typeface="ＭＳ Ｐゴシック" charset="0"/>
              </a:rPr>
              <a:t>activated by unit</a:t>
            </a:r>
            <a:r>
              <a:rPr lang="en-US" sz="1200" b="1" baseline="0" dirty="0" smtClean="0">
                <a:latin typeface="+mn-lt"/>
                <a:ea typeface="ＭＳ Ｐゴシック" charset="0"/>
                <a:cs typeface="ＭＳ Ｐゴシック" charset="0"/>
              </a:rPr>
              <a:t> leader (CO, DH, DO, LCPO)</a:t>
            </a:r>
            <a:r>
              <a:rPr lang="en-US" sz="1200" b="1" dirty="0" smtClean="0">
                <a:latin typeface="+mn-lt"/>
                <a:ea typeface="ＭＳ Ｐゴシック" charset="0"/>
                <a:cs typeface="ＭＳ Ｐゴシック" charset="0"/>
              </a:rPr>
              <a:t> </a:t>
            </a:r>
            <a:r>
              <a:rPr lang="en-US" sz="1200" dirty="0" smtClean="0">
                <a:latin typeface="+mn-lt"/>
                <a:ea typeface="ＭＳ Ｐゴシック" charset="0"/>
                <a:cs typeface="ＭＳ Ｐゴシック" charset="0"/>
              </a:rPr>
              <a:t>or as a recommendation by command leadership</a:t>
            </a:r>
          </a:p>
          <a:p>
            <a:pPr marL="0"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ＭＳ Ｐゴシック" charset="0"/>
            </a:endParaRPr>
          </a:p>
          <a:p>
            <a:pPr marL="232943" indent="-232943">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Expectation will be that unit leaders will discuss</a:t>
            </a:r>
            <a:r>
              <a:rPr lang="en-US" sz="1200" baseline="0" dirty="0" smtClean="0">
                <a:latin typeface="+mn-lt"/>
                <a:ea typeface="ＭＳ Ｐゴシック" charset="0"/>
                <a:cs typeface="ＭＳ Ｐゴシック" charset="0"/>
              </a:rPr>
              <a:t> the request of a unit assessment with chain of command (COC) as appropriate</a:t>
            </a:r>
          </a:p>
          <a:p>
            <a:pPr marL="0"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ＭＳ Ｐゴシック" charset="0"/>
            </a:endParaRPr>
          </a:p>
          <a:p>
            <a:pPr marL="232943" indent="-232943">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Service</a:t>
            </a:r>
            <a:r>
              <a:rPr lang="en-US" sz="1200" baseline="0" dirty="0" smtClean="0">
                <a:latin typeface="+mn-lt"/>
                <a:ea typeface="ＭＳ Ｐゴシック" charset="0"/>
                <a:cs typeface="ＭＳ Ｐゴシック" charset="0"/>
              </a:rPr>
              <a:t> Member(s) </a:t>
            </a:r>
            <a:r>
              <a:rPr lang="en-US" sz="1200" dirty="0" smtClean="0">
                <a:latin typeface="+mn-lt"/>
                <a:ea typeface="ＭＳ Ｐゴシック" charset="0"/>
                <a:cs typeface="ＭＳ Ｐゴシック" charset="0"/>
              </a:rPr>
              <a:t>collaborate with Unit Assessment requester(s) to gather information to coordinate assessment</a:t>
            </a:r>
          </a:p>
          <a:p>
            <a:pPr marL="0"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ＭＳ Ｐゴシック" charset="0"/>
            </a:endParaRPr>
          </a:p>
          <a:p>
            <a:pPr marL="232943" indent="-232943">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Transparency</a:t>
            </a:r>
            <a:r>
              <a:rPr lang="en-US" sz="1200" baseline="0" dirty="0" smtClean="0">
                <a:latin typeface="+mn-lt"/>
                <a:ea typeface="ＭＳ Ｐゴシック" charset="0"/>
                <a:cs typeface="ＭＳ Ｐゴシック" charset="0"/>
              </a:rPr>
              <a:t> and active communication across multidisciplinary roles regarding individual and command challenges are essential for an effective unit assessment</a:t>
            </a:r>
            <a:endParaRPr lang="en-US" sz="1200" dirty="0" smtClean="0">
              <a:latin typeface="+mn-lt"/>
              <a:ea typeface="ＭＳ Ｐゴシック" charset="0"/>
              <a:cs typeface="ＭＳ Ｐゴシック" charset="0"/>
            </a:endParaRPr>
          </a:p>
        </p:txBody>
      </p:sp>
    </p:spTree>
    <p:extLst>
      <p:ext uri="{BB962C8B-B14F-4D97-AF65-F5344CB8AC3E}">
        <p14:creationId xmlns:p14="http://schemas.microsoft.com/office/powerpoint/2010/main" val="237181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Times New Roman" pitchFamily="18" charset="0"/>
              </a:rPr>
              <a:t>Unit Assessment Steps</a:t>
            </a:r>
            <a:endParaRPr lang="en-US" sz="1200" b="1" u="sng" dirty="0" smtClean="0">
              <a:latin typeface="+mn-lt"/>
              <a:cs typeface="Arial" pitchFamily="34" charset="0"/>
            </a:endParaRPr>
          </a:p>
          <a:p>
            <a:pPr lvl="1">
              <a:lnSpc>
                <a:spcPct val="100000"/>
              </a:lnSpc>
              <a:spcBef>
                <a:spcPts val="0"/>
              </a:spcBef>
              <a:spcAft>
                <a:spcPts val="0"/>
              </a:spcAft>
            </a:pPr>
            <a:endParaRPr lang="en-US" sz="1200" dirty="0" smtClean="0">
              <a:latin typeface="+mn-lt"/>
              <a:cs typeface="Arial" pitchFamily="34" charset="0"/>
            </a:endParaRPr>
          </a:p>
          <a:p>
            <a:pPr marL="0" indent="0">
              <a:lnSpc>
                <a:spcPct val="100000"/>
              </a:lnSpc>
              <a:spcBef>
                <a:spcPts val="0"/>
              </a:spcBef>
              <a:spcAft>
                <a:spcPts val="0"/>
              </a:spcAft>
              <a:buNone/>
            </a:pPr>
            <a:r>
              <a:rPr lang="en-US" sz="1200" b="1" dirty="0" smtClean="0">
                <a:latin typeface="+mn-lt"/>
                <a:cs typeface="Arial" panose="020B0604020202020204" pitchFamily="34" charset="0"/>
              </a:rPr>
              <a:t>Step 1: Consult Leadership </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cs typeface="Arial" panose="020B0604020202020204" pitchFamily="34" charset="0"/>
              </a:rPr>
              <a:t>Brief unit/dept./etc. or command leadership on a unit assessment and the process</a:t>
            </a:r>
          </a:p>
          <a:p>
            <a:pPr marL="0" indent="0">
              <a:lnSpc>
                <a:spcPct val="100000"/>
              </a:lnSpc>
              <a:spcBef>
                <a:spcPts val="0"/>
              </a:spcBef>
              <a:spcAft>
                <a:spcPts val="0"/>
              </a:spcAft>
              <a:buNone/>
            </a:pPr>
            <a:endParaRPr lang="en-US" sz="1200" dirty="0" smtClean="0">
              <a:latin typeface="+mn-lt"/>
              <a:cs typeface="Arial" panose="020B0604020202020204" pitchFamily="34" charset="0"/>
            </a:endParaRPr>
          </a:p>
          <a:p>
            <a:pPr marL="0" indent="0">
              <a:lnSpc>
                <a:spcPct val="100000"/>
              </a:lnSpc>
              <a:spcBef>
                <a:spcPts val="0"/>
              </a:spcBef>
              <a:spcAft>
                <a:spcPts val="0"/>
              </a:spcAft>
              <a:buNone/>
            </a:pPr>
            <a:r>
              <a:rPr lang="en-US" sz="1200" b="1" dirty="0" smtClean="0">
                <a:latin typeface="+mn-lt"/>
                <a:cs typeface="Arial" panose="020B0604020202020204" pitchFamily="34" charset="0"/>
              </a:rPr>
              <a:t>Step 2: Establish a Team</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cs typeface="Arial" panose="020B0604020202020204" pitchFamily="34" charset="0"/>
              </a:rPr>
              <a:t>Establish an appropriate team to conduct the assessment</a:t>
            </a:r>
          </a:p>
          <a:p>
            <a:pPr marL="285750" indent="0">
              <a:lnSpc>
                <a:spcPct val="100000"/>
              </a:lnSpc>
              <a:spcBef>
                <a:spcPts val="0"/>
              </a:spcBef>
              <a:spcAft>
                <a:spcPts val="0"/>
              </a:spcAft>
              <a:buNone/>
            </a:pPr>
            <a:endParaRPr lang="en-US" sz="1200" dirty="0" smtClean="0">
              <a:latin typeface="+mn-lt"/>
              <a:cs typeface="Arial" panose="020B0604020202020204" pitchFamily="34" charset="0"/>
            </a:endParaRPr>
          </a:p>
          <a:p>
            <a:pPr marL="0" indent="0">
              <a:lnSpc>
                <a:spcPct val="100000"/>
              </a:lnSpc>
              <a:spcBef>
                <a:spcPts val="0"/>
              </a:spcBef>
              <a:spcAft>
                <a:spcPts val="0"/>
              </a:spcAft>
              <a:buNone/>
            </a:pPr>
            <a:r>
              <a:rPr lang="en-US" sz="1200" b="1" dirty="0" smtClean="0">
                <a:latin typeface="+mn-lt"/>
                <a:cs typeface="Arial" panose="020B0604020202020204" pitchFamily="34" charset="0"/>
              </a:rPr>
              <a:t>Step 3: Plan the Assessment</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cs typeface="Arial" panose="020B0604020202020204" pitchFamily="34" charset="0"/>
              </a:rPr>
              <a:t>Plan and organize the assessment</a:t>
            </a:r>
          </a:p>
          <a:p>
            <a:pPr marL="0" indent="0">
              <a:lnSpc>
                <a:spcPct val="100000"/>
              </a:lnSpc>
              <a:spcBef>
                <a:spcPts val="0"/>
              </a:spcBef>
              <a:spcAft>
                <a:spcPts val="0"/>
              </a:spcAft>
              <a:buNone/>
            </a:pPr>
            <a:endParaRPr lang="en-US" sz="1200" dirty="0" smtClean="0">
              <a:latin typeface="+mn-lt"/>
              <a:cs typeface="Arial" panose="020B0604020202020204" pitchFamily="34" charset="0"/>
            </a:endParaRPr>
          </a:p>
          <a:p>
            <a:pPr marL="0" indent="0">
              <a:lnSpc>
                <a:spcPct val="100000"/>
              </a:lnSpc>
              <a:spcBef>
                <a:spcPts val="0"/>
              </a:spcBef>
              <a:spcAft>
                <a:spcPts val="0"/>
              </a:spcAft>
              <a:buNone/>
            </a:pPr>
            <a:r>
              <a:rPr lang="en-US" sz="1200" b="1" dirty="0" smtClean="0">
                <a:latin typeface="+mn-lt"/>
                <a:cs typeface="Arial" panose="020B0604020202020204" pitchFamily="34" charset="0"/>
              </a:rPr>
              <a:t>Step 4: Conduct Assessment</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cs typeface="Arial" panose="020B0604020202020204" pitchFamily="34" charset="0"/>
              </a:rPr>
              <a:t>Conduct interviews with identified focus groups utilizing predetermined questions </a:t>
            </a:r>
          </a:p>
          <a:p>
            <a:pPr marL="0" indent="0">
              <a:lnSpc>
                <a:spcPct val="100000"/>
              </a:lnSpc>
              <a:spcBef>
                <a:spcPts val="0"/>
              </a:spcBef>
              <a:spcAft>
                <a:spcPts val="0"/>
              </a:spcAft>
              <a:buNone/>
            </a:pPr>
            <a:endParaRPr lang="en-US" sz="1200" dirty="0" smtClean="0">
              <a:latin typeface="+mn-lt"/>
              <a:cs typeface="Arial" panose="020B0604020202020204" pitchFamily="34" charset="0"/>
            </a:endParaRPr>
          </a:p>
          <a:p>
            <a:pPr marL="0" indent="0">
              <a:lnSpc>
                <a:spcPct val="100000"/>
              </a:lnSpc>
              <a:spcBef>
                <a:spcPts val="0"/>
              </a:spcBef>
              <a:spcAft>
                <a:spcPts val="0"/>
              </a:spcAft>
              <a:buNone/>
            </a:pPr>
            <a:r>
              <a:rPr lang="en-US" sz="1200" b="1" dirty="0" smtClean="0">
                <a:latin typeface="+mn-lt"/>
                <a:cs typeface="Arial" panose="020B0604020202020204" pitchFamily="34" charset="0"/>
              </a:rPr>
              <a:t>Step 5: Develop Report</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cs typeface="Arial" panose="020B0604020202020204" pitchFamily="34" charset="0"/>
              </a:rPr>
              <a:t>Create a unit assessment summary report for leadership (requester)</a:t>
            </a:r>
          </a:p>
          <a:p>
            <a:pPr marL="0" indent="0">
              <a:lnSpc>
                <a:spcPct val="100000"/>
              </a:lnSpc>
              <a:spcBef>
                <a:spcPts val="0"/>
              </a:spcBef>
              <a:spcAft>
                <a:spcPts val="0"/>
              </a:spcAft>
              <a:buNone/>
            </a:pPr>
            <a:endParaRPr lang="en-US" sz="1200" b="1" dirty="0" smtClean="0">
              <a:latin typeface="+mn-lt"/>
              <a:cs typeface="Arial" panose="020B0604020202020204" pitchFamily="34" charset="0"/>
            </a:endParaRPr>
          </a:p>
          <a:p>
            <a:pPr marL="0" indent="0">
              <a:lnSpc>
                <a:spcPct val="100000"/>
              </a:lnSpc>
              <a:spcBef>
                <a:spcPts val="0"/>
              </a:spcBef>
              <a:spcAft>
                <a:spcPts val="0"/>
              </a:spcAft>
              <a:buNone/>
            </a:pPr>
            <a:r>
              <a:rPr lang="en-US" sz="1200" b="1" dirty="0" smtClean="0">
                <a:latin typeface="+mn-lt"/>
                <a:cs typeface="Arial" panose="020B0604020202020204" pitchFamily="34" charset="0"/>
              </a:rPr>
              <a:t>Step  6: Leadership Debrief</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cs typeface="Arial" panose="020B0604020202020204" pitchFamily="34" charset="0"/>
              </a:rPr>
              <a:t>Consult leadership (requester)</a:t>
            </a:r>
            <a:r>
              <a:rPr lang="en-US" sz="1200" dirty="0" smtClean="0">
                <a:latin typeface="+mn-lt"/>
                <a:ea typeface="ＭＳ Ｐゴシック" charset="0"/>
                <a:cs typeface="Arial" panose="020B0604020202020204" pitchFamily="34" charset="0"/>
              </a:rPr>
              <a:t>, </a:t>
            </a:r>
            <a:r>
              <a:rPr lang="en-US" sz="1200" dirty="0" smtClean="0">
                <a:latin typeface="+mn-lt"/>
                <a:cs typeface="Arial" panose="020B0604020202020204" pitchFamily="34" charset="0"/>
              </a:rPr>
              <a:t>provide feedback and recommendations </a:t>
            </a:r>
            <a:endParaRPr lang="en-US" sz="1200" dirty="0" smtClean="0">
              <a:latin typeface="+mn-lt"/>
              <a:ea typeface="ＭＳ Ｐゴシック" charset="0"/>
              <a:cs typeface="Arial" panose="020B0604020202020204" pitchFamily="34" charset="0"/>
            </a:endParaRPr>
          </a:p>
        </p:txBody>
      </p:sp>
    </p:spTree>
    <p:extLst>
      <p:ext uri="{BB962C8B-B14F-4D97-AF65-F5344CB8AC3E}">
        <p14:creationId xmlns:p14="http://schemas.microsoft.com/office/powerpoint/2010/main" val="46818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Arial" pitchFamily="34" charset="0"/>
              </a:rPr>
              <a:t>Step 1: Consult Leadership</a:t>
            </a:r>
          </a:p>
          <a:p>
            <a:pPr lvl="0">
              <a:lnSpc>
                <a:spcPct val="100000"/>
              </a:lnSpc>
              <a:spcBef>
                <a:spcPts val="0"/>
              </a:spcBef>
              <a:spcAft>
                <a:spcPts val="0"/>
              </a:spcAft>
            </a:pPr>
            <a:endParaRPr lang="en-US" sz="1200" dirty="0" smtClean="0">
              <a:latin typeface="+mn-lt"/>
              <a:cs typeface="Arial" pitchFamily="34" charset="0"/>
            </a:endParaRPr>
          </a:p>
          <a:p>
            <a:pPr lvl="0">
              <a:lnSpc>
                <a:spcPct val="100000"/>
              </a:lnSpc>
              <a:spcBef>
                <a:spcPts val="0"/>
              </a:spcBef>
              <a:spcAft>
                <a:spcPts val="0"/>
              </a:spcAft>
            </a:pPr>
            <a:r>
              <a:rPr lang="en-US" sz="1200" b="1" u="sng" dirty="0" smtClean="0">
                <a:latin typeface="+mn-lt"/>
                <a:cs typeface="Arial" pitchFamily="34" charset="0"/>
              </a:rPr>
              <a:t>Instructor</a:t>
            </a:r>
            <a:r>
              <a:rPr lang="en-US" sz="1200" b="1" u="sng" baseline="0" dirty="0" smtClean="0">
                <a:latin typeface="+mn-lt"/>
                <a:cs typeface="Arial" pitchFamily="34" charset="0"/>
              </a:rPr>
              <a:t> Note: </a:t>
            </a:r>
          </a:p>
          <a:p>
            <a:pPr lvl="0">
              <a:lnSpc>
                <a:spcPct val="100000"/>
              </a:lnSpc>
              <a:spcBef>
                <a:spcPts val="0"/>
              </a:spcBef>
              <a:spcAft>
                <a:spcPts val="0"/>
              </a:spcAft>
            </a:pPr>
            <a:r>
              <a:rPr lang="en-US" sz="1200" baseline="0" dirty="0" smtClean="0">
                <a:latin typeface="+mn-lt"/>
                <a:cs typeface="Arial" pitchFamily="34" charset="0"/>
              </a:rPr>
              <a:t>-Review Unit Assessment trifold in student folder</a:t>
            </a:r>
          </a:p>
          <a:p>
            <a:pPr lvl="0">
              <a:lnSpc>
                <a:spcPct val="100000"/>
              </a:lnSpc>
              <a:spcBef>
                <a:spcPts val="0"/>
              </a:spcBef>
              <a:spcAft>
                <a:spcPts val="0"/>
              </a:spcAft>
            </a:pPr>
            <a:endParaRPr lang="en-US" sz="1200" dirty="0" smtClean="0">
              <a:latin typeface="+mn-lt"/>
              <a:cs typeface="Arial" pitchFamily="34" charset="0"/>
            </a:endParaRPr>
          </a:p>
          <a:p>
            <a:pPr marL="0" indent="0">
              <a:lnSpc>
                <a:spcPct val="100000"/>
              </a:lnSpc>
              <a:spcBef>
                <a:spcPts val="0"/>
              </a:spcBef>
              <a:spcAft>
                <a:spcPts val="0"/>
              </a:spcAft>
              <a:buNone/>
            </a:pPr>
            <a:r>
              <a:rPr lang="en-US" sz="1200" dirty="0" smtClean="0">
                <a:latin typeface="+mn-lt"/>
                <a:ea typeface="ＭＳ Ｐゴシック" charset="0"/>
                <a:cs typeface="ＭＳ Ｐゴシック" charset="0"/>
              </a:rPr>
              <a:t>Brief leadership on a unit assessment and develop an understanding of the events, concerns, and expectations of the identified request: </a:t>
            </a:r>
          </a:p>
          <a:p>
            <a:pPr marL="0" indent="0">
              <a:lnSpc>
                <a:spcPct val="100000"/>
              </a:lnSpc>
              <a:spcBef>
                <a:spcPts val="0"/>
              </a:spcBef>
              <a:spcAft>
                <a:spcPts val="0"/>
              </a:spcAft>
              <a:buNone/>
            </a:pPr>
            <a:endParaRPr lang="en-US" sz="1200" dirty="0" smtClean="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ea typeface="ＭＳ Ｐゴシック" charset="0"/>
                <a:cs typeface="ＭＳ Ｐゴシック" charset="0"/>
              </a:rPr>
              <a:t>Situation:</a:t>
            </a:r>
            <a:r>
              <a:rPr lang="en-US" sz="1200" dirty="0" smtClean="0">
                <a:latin typeface="+mn-lt"/>
                <a:ea typeface="ＭＳ Ｐゴシック" charset="0"/>
                <a:cs typeface="ＭＳ Ｐゴシック" charset="0"/>
              </a:rPr>
              <a:t> What stimulated the request?</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Identify factors leading up to request</a:t>
            </a:r>
          </a:p>
          <a:p>
            <a:pPr marL="628650" lvl="1" indent="-171450">
              <a:lnSpc>
                <a:spcPct val="100000"/>
              </a:lnSpc>
              <a:spcBef>
                <a:spcPts val="0"/>
              </a:spcBef>
              <a:spcAft>
                <a:spcPts val="0"/>
              </a:spcAft>
              <a:buFont typeface="Arial" panose="020B0604020202020204" pitchFamily="34" charset="0"/>
              <a:buChar char="•"/>
            </a:pPr>
            <a:r>
              <a:rPr lang="en-US" sz="1200" kern="0" dirty="0" smtClean="0">
                <a:solidFill>
                  <a:srgbClr val="000000"/>
                </a:solidFill>
                <a:latin typeface="+mn-lt"/>
                <a:ea typeface="ＭＳ Ｐゴシック" charset="-128"/>
              </a:rPr>
              <a:t>Identify exposed and/or at-risk personnel/unit</a:t>
            </a:r>
          </a:p>
          <a:p>
            <a:pPr marL="457200" lvl="1"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ea typeface="ＭＳ Ｐゴシック" charset="0"/>
                <a:cs typeface="ＭＳ Ｐゴシック" charset="0"/>
              </a:rPr>
              <a:t>Leadership Activity:</a:t>
            </a:r>
            <a:r>
              <a:rPr lang="en-US" sz="1200" dirty="0" smtClean="0">
                <a:latin typeface="+mn-lt"/>
                <a:ea typeface="ＭＳ Ｐゴシック" charset="0"/>
                <a:cs typeface="ＭＳ Ｐゴシック" charset="0"/>
              </a:rPr>
              <a:t> Previous and current leadership actions</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Assess leadership actions based on Five Core Leader Functions </a:t>
            </a:r>
            <a:r>
              <a:rPr lang="en-US" sz="1200" b="1" dirty="0" smtClean="0">
                <a:latin typeface="+mn-lt"/>
                <a:ea typeface="ＭＳ Ｐゴシック" charset="0"/>
                <a:cs typeface="ＭＳ Ｐゴシック" charset="0"/>
              </a:rPr>
              <a:t>(Strengthen, Mitigate, Identify, Treat &amp; Reintegrate)</a:t>
            </a:r>
          </a:p>
          <a:p>
            <a:pPr marL="457200" lvl="1" indent="0">
              <a:lnSpc>
                <a:spcPct val="100000"/>
              </a:lnSpc>
              <a:spcBef>
                <a:spcPts val="0"/>
              </a:spcBef>
              <a:spcAft>
                <a:spcPts val="0"/>
              </a:spcAft>
              <a:buFont typeface="Arial" panose="020B0604020202020204" pitchFamily="34" charset="0"/>
              <a:buNone/>
            </a:pPr>
            <a:endParaRPr lang="en-US" sz="1200" b="1" dirty="0" smtClean="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ea typeface="ＭＳ Ｐゴシック" charset="0"/>
                <a:cs typeface="ＭＳ Ｐゴシック" charset="0"/>
              </a:rPr>
              <a:t>Provide Unit Assessment Trifold: </a:t>
            </a:r>
            <a:r>
              <a:rPr lang="en-US" sz="1200" dirty="0" smtClean="0">
                <a:latin typeface="+mn-lt"/>
                <a:ea typeface="ＭＳ Ｐゴシック" charset="0"/>
                <a:cs typeface="ＭＳ Ｐゴシック" charset="0"/>
              </a:rPr>
              <a:t>Describes components and processes of conducting an assessment</a:t>
            </a:r>
          </a:p>
          <a:p>
            <a:pPr marL="628650" lvl="1" indent="-171450">
              <a:lnSpc>
                <a:spcPct val="100000"/>
              </a:lnSpc>
              <a:spcBef>
                <a:spcPts val="0"/>
              </a:spcBef>
              <a:spcAft>
                <a:spcPts val="0"/>
              </a:spcAft>
              <a:buFont typeface="Arial" panose="020B0604020202020204" pitchFamily="34" charset="0"/>
              <a:buChar char="•"/>
            </a:pPr>
            <a:r>
              <a:rPr lang="en-US" sz="1200" dirty="0" smtClean="0">
                <a:latin typeface="+mn-lt"/>
                <a:ea typeface="ＭＳ Ｐゴシック" charset="0"/>
                <a:cs typeface="ＭＳ Ｐゴシック" charset="0"/>
              </a:rPr>
              <a:t>Consider deploying Stress-o-Meter (</a:t>
            </a:r>
            <a:r>
              <a:rPr lang="en-US" sz="1200" dirty="0" err="1" smtClean="0">
                <a:latin typeface="+mn-lt"/>
                <a:ea typeface="ＭＳ Ｐゴシック" charset="0"/>
                <a:cs typeface="ＭＳ Ｐゴシック" charset="0"/>
              </a:rPr>
              <a:t>SoM</a:t>
            </a:r>
            <a:r>
              <a:rPr lang="en-US" sz="1200" dirty="0" smtClean="0">
                <a:latin typeface="+mn-lt"/>
                <a:ea typeface="ＭＳ Ｐゴシック" charset="0"/>
                <a:cs typeface="ＭＳ Ｐゴシック" charset="0"/>
              </a:rPr>
              <a:t>), or other surveys as indicated</a:t>
            </a:r>
          </a:p>
          <a:p>
            <a:pPr marL="457200" lvl="1"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cs typeface="Arial" panose="020B0604020202020204" pitchFamily="34" charset="0"/>
              </a:rPr>
              <a:t>Immediate Attention: </a:t>
            </a:r>
            <a:r>
              <a:rPr lang="en-US" sz="1200" dirty="0" smtClean="0">
                <a:latin typeface="+mn-lt"/>
                <a:cs typeface="Arial" panose="020B0604020202020204" pitchFamily="34" charset="0"/>
              </a:rPr>
              <a:t>Identify if any individual(s) need immediate attention</a:t>
            </a:r>
          </a:p>
          <a:p>
            <a:pPr marL="0" indent="0">
              <a:lnSpc>
                <a:spcPct val="100000"/>
              </a:lnSpc>
              <a:spcBef>
                <a:spcPts val="0"/>
              </a:spcBef>
              <a:spcAft>
                <a:spcPts val="0"/>
              </a:spcAft>
              <a:buFont typeface="Arial" panose="020B0604020202020204" pitchFamily="34" charset="0"/>
              <a:buNone/>
            </a:pPr>
            <a:endParaRPr lang="en-US" sz="1200" dirty="0" smtClean="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ea typeface="ＭＳ Ｐゴシック" charset="0"/>
                <a:cs typeface="ＭＳ Ｐゴシック" charset="0"/>
              </a:rPr>
              <a:t>Clarify Expectations:</a:t>
            </a:r>
            <a:r>
              <a:rPr lang="en-US" sz="1200" dirty="0" smtClean="0">
                <a:latin typeface="+mn-lt"/>
                <a:ea typeface="ＭＳ Ｐゴシック" charset="0"/>
                <a:cs typeface="ＭＳ Ｐゴシック" charset="0"/>
              </a:rPr>
              <a:t> What is the goal of the assessment?</a:t>
            </a:r>
          </a:p>
          <a:p>
            <a:pPr marL="0" indent="0">
              <a:lnSpc>
                <a:spcPct val="100000"/>
              </a:lnSpc>
              <a:spcBef>
                <a:spcPts val="0"/>
              </a:spcBef>
              <a:spcAft>
                <a:spcPts val="0"/>
              </a:spcAft>
              <a:buFont typeface="Arial" panose="020B0604020202020204" pitchFamily="34" charset="0"/>
              <a:buNone/>
            </a:pPr>
            <a:endParaRPr lang="en-US" sz="1200" b="1" dirty="0" smtClean="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ea typeface="ＭＳ Ｐゴシック" charset="0"/>
                <a:cs typeface="ＭＳ Ｐゴシック" charset="0"/>
              </a:rPr>
              <a:t>Plan Assessment: </a:t>
            </a:r>
            <a:r>
              <a:rPr lang="en-US" sz="1200" dirty="0" smtClean="0">
                <a:latin typeface="+mn-lt"/>
                <a:ea typeface="ＭＳ Ｐゴシック" charset="0"/>
                <a:cs typeface="ＭＳ Ｐゴシック" charset="0"/>
              </a:rPr>
              <a:t>Establish dates, times and focus groups to interview</a:t>
            </a:r>
          </a:p>
          <a:p>
            <a:pPr marL="0"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dirty="0" smtClean="0">
                <a:latin typeface="+mn-lt"/>
                <a:ea typeface="ＭＳ Ｐゴシック" charset="0"/>
                <a:cs typeface="ＭＳ Ｐゴシック" charset="0"/>
              </a:rPr>
              <a:t>Inform Personnel: </a:t>
            </a:r>
            <a:r>
              <a:rPr lang="en-US" sz="1200" dirty="0" smtClean="0">
                <a:latin typeface="+mn-lt"/>
                <a:ea typeface="ＭＳ Ｐゴシック" charset="0"/>
                <a:cs typeface="ＭＳ Ｐゴシック" charset="0"/>
              </a:rPr>
              <a:t>Leadership should inform personnel on the assessment</a:t>
            </a:r>
            <a:endParaRPr lang="en-US" sz="1200" dirty="0" smtClean="0">
              <a:latin typeface="+mn-lt"/>
              <a:cs typeface="Arial" pitchFamily="34" charset="0"/>
            </a:endParaRPr>
          </a:p>
        </p:txBody>
      </p:sp>
    </p:spTree>
    <p:extLst>
      <p:ext uri="{BB962C8B-B14F-4D97-AF65-F5344CB8AC3E}">
        <p14:creationId xmlns:p14="http://schemas.microsoft.com/office/powerpoint/2010/main" val="263860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Times New Roman" pitchFamily="18" charset="0"/>
              </a:rPr>
              <a:t>Step 2: Establish a Team </a:t>
            </a:r>
          </a:p>
          <a:p>
            <a:pPr marL="0" lvl="0" indent="0">
              <a:lnSpc>
                <a:spcPct val="100000"/>
              </a:lnSpc>
              <a:spcBef>
                <a:spcPts val="0"/>
              </a:spcBef>
              <a:spcAft>
                <a:spcPts val="0"/>
              </a:spcAft>
              <a:buFont typeface="Arial" panose="020B0604020202020204" pitchFamily="34" charset="0"/>
              <a:buNone/>
            </a:pPr>
            <a:endParaRPr lang="en-US" sz="1200" b="0" u="sng" dirty="0" smtClean="0">
              <a:latin typeface="+mn-lt"/>
              <a:cs typeface="Times New Roman" pitchFamily="18" charset="0"/>
            </a:endParaRPr>
          </a:p>
          <a:p>
            <a:pPr marL="0" indent="0">
              <a:lnSpc>
                <a:spcPct val="100000"/>
              </a:lnSpc>
              <a:spcBef>
                <a:spcPts val="0"/>
              </a:spcBef>
              <a:spcAft>
                <a:spcPts val="0"/>
              </a:spcAft>
              <a:buFont typeface="Arial" panose="020B0604020202020204" pitchFamily="34" charset="0"/>
              <a:buNone/>
            </a:pPr>
            <a:r>
              <a:rPr lang="en-US" sz="1200" dirty="0" smtClean="0">
                <a:latin typeface="+mn-lt"/>
                <a:ea typeface="ＭＳ Ｐゴシック" charset="0"/>
                <a:cs typeface="Arial" pitchFamily="34" charset="0"/>
              </a:rPr>
              <a:t>Establish an appropriate team to conduct the assessment:</a:t>
            </a:r>
          </a:p>
          <a:p>
            <a:pPr marL="173736" indent="-173736">
              <a:lnSpc>
                <a:spcPct val="100000"/>
              </a:lnSpc>
              <a:spcBef>
                <a:spcPts val="0"/>
              </a:spcBef>
              <a:spcAft>
                <a:spcPts val="0"/>
              </a:spcAft>
              <a:buFont typeface="Arial" panose="020B0604020202020204" pitchFamily="34" charset="0"/>
              <a:buChar char="•"/>
            </a:pPr>
            <a:endParaRPr lang="en-US" sz="1200" dirty="0" smtClean="0">
              <a:latin typeface="+mn-lt"/>
              <a:ea typeface="ＭＳ Ｐゴシック" charset="0"/>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Having an experienced team leader to manage the assessment is </a:t>
            </a:r>
            <a:r>
              <a:rPr lang="en-US" sz="1200" b="1" i="1" dirty="0" smtClean="0">
                <a:latin typeface="+mn-lt"/>
                <a:cs typeface="Arial" pitchFamily="34" charset="0"/>
              </a:rPr>
              <a:t>highly encouraged </a:t>
            </a:r>
          </a:p>
          <a:p>
            <a:pPr marL="0" indent="0">
              <a:lnSpc>
                <a:spcPct val="100000"/>
              </a:lnSpc>
              <a:spcBef>
                <a:spcPts val="0"/>
              </a:spcBef>
              <a:spcAft>
                <a:spcPts val="0"/>
              </a:spcAft>
              <a:buFont typeface="Arial" panose="020B0604020202020204" pitchFamily="34" charset="0"/>
              <a:buNone/>
            </a:pPr>
            <a:endParaRPr lang="en-US" sz="1200" b="1" dirty="0" smtClean="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Multidisciplinary roles may be essential in conducting the assessment </a:t>
            </a:r>
          </a:p>
          <a:p>
            <a:pPr marL="0" indent="0">
              <a:lnSpc>
                <a:spcPct val="100000"/>
              </a:lnSpc>
              <a:spcBef>
                <a:spcPts val="0"/>
              </a:spcBef>
              <a:spcAft>
                <a:spcPts val="0"/>
              </a:spcAft>
              <a:buFont typeface="Arial" panose="020B0604020202020204" pitchFamily="34" charset="0"/>
              <a:buNone/>
            </a:pPr>
            <a:endParaRPr lang="en-US" sz="1200" dirty="0" smtClean="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Communicate role expectations</a:t>
            </a:r>
          </a:p>
          <a:p>
            <a:pPr marL="0" indent="0">
              <a:lnSpc>
                <a:spcPct val="100000"/>
              </a:lnSpc>
              <a:spcBef>
                <a:spcPts val="0"/>
              </a:spcBef>
              <a:spcAft>
                <a:spcPts val="0"/>
              </a:spcAft>
              <a:buFont typeface="Arial" panose="020B0604020202020204" pitchFamily="34" charset="0"/>
              <a:buNone/>
            </a:pPr>
            <a:endParaRPr lang="en-US" sz="1200" dirty="0" smtClean="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Deter individuals from participating who have a conflict of interest  </a:t>
            </a:r>
          </a:p>
          <a:p>
            <a:pPr marL="0" indent="0">
              <a:lnSpc>
                <a:spcPct val="100000"/>
              </a:lnSpc>
              <a:spcBef>
                <a:spcPts val="0"/>
              </a:spcBef>
              <a:spcAft>
                <a:spcPts val="0"/>
              </a:spcAft>
              <a:buFont typeface="Arial" panose="020B0604020202020204" pitchFamily="34" charset="0"/>
              <a:buNone/>
            </a:pPr>
            <a:endParaRPr lang="en-US" sz="1200" dirty="0" smtClean="0">
              <a:latin typeface="+mn-lt"/>
              <a:cs typeface="Arial" pitchFamily="34" charset="0"/>
            </a:endParaRPr>
          </a:p>
          <a:p>
            <a:pPr marL="173736"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Other potential internal sources to advise for support: </a:t>
            </a:r>
          </a:p>
          <a:p>
            <a:pPr marL="630936" lvl="1"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Medical</a:t>
            </a:r>
          </a:p>
          <a:p>
            <a:pPr marL="630936" lvl="1" indent="-173736">
              <a:lnSpc>
                <a:spcPct val="100000"/>
              </a:lnSpc>
              <a:spcBef>
                <a:spcPts val="0"/>
              </a:spcBef>
              <a:spcAft>
                <a:spcPts val="0"/>
              </a:spcAft>
              <a:buFont typeface="Arial" panose="020B0604020202020204" pitchFamily="34" charset="0"/>
              <a:buChar char="•"/>
            </a:pPr>
            <a:r>
              <a:rPr lang="en-US" sz="1200" dirty="0" smtClean="0">
                <a:latin typeface="+mn-lt"/>
                <a:cs typeface="Arial" pitchFamily="34" charset="0"/>
              </a:rPr>
              <a:t>Chaplains </a:t>
            </a:r>
          </a:p>
        </p:txBody>
      </p:sp>
    </p:spTree>
    <p:extLst>
      <p:ext uri="{BB962C8B-B14F-4D97-AF65-F5344CB8AC3E}">
        <p14:creationId xmlns:p14="http://schemas.microsoft.com/office/powerpoint/2010/main" val="141681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Times New Roman" pitchFamily="18" charset="0"/>
              </a:rPr>
              <a:t>Step 3: Plan the Assessment </a:t>
            </a:r>
            <a:endParaRPr lang="en-US" sz="1200" b="1" u="sng" dirty="0" smtClean="0">
              <a:latin typeface="+mn-lt"/>
              <a:cs typeface="Arial" pitchFamily="34" charset="0"/>
            </a:endParaRPr>
          </a:p>
          <a:p>
            <a:pPr marL="0" indent="0">
              <a:lnSpc>
                <a:spcPct val="100000"/>
              </a:lnSpc>
              <a:spcBef>
                <a:spcPts val="0"/>
              </a:spcBef>
              <a:spcAft>
                <a:spcPts val="0"/>
              </a:spcAft>
              <a:buFont typeface="Arial" panose="020B0604020202020204" pitchFamily="34" charset="0"/>
              <a:buNone/>
            </a:pPr>
            <a:endParaRPr lang="en-US" sz="1200" dirty="0" smtClean="0">
              <a:latin typeface="+mn-lt"/>
              <a:cs typeface="Arial" pitchFamily="34" charset="0"/>
            </a:endParaRPr>
          </a:p>
          <a:p>
            <a:pPr marL="0" indent="0">
              <a:lnSpc>
                <a:spcPct val="100000"/>
              </a:lnSpc>
              <a:spcBef>
                <a:spcPts val="0"/>
              </a:spcBef>
              <a:spcAft>
                <a:spcPts val="0"/>
              </a:spcAft>
              <a:buFont typeface="Arial" panose="020B0604020202020204" pitchFamily="34" charset="0"/>
              <a:buNone/>
            </a:pPr>
            <a:r>
              <a:rPr lang="en-US" sz="1200" dirty="0" smtClean="0">
                <a:latin typeface="+mn-lt"/>
                <a:cs typeface="Arial" pitchFamily="34" charset="0"/>
              </a:rPr>
              <a:t>Plan and organize the assessment:</a:t>
            </a:r>
          </a:p>
          <a:p>
            <a:pPr marL="0" indent="0">
              <a:lnSpc>
                <a:spcPct val="100000"/>
              </a:lnSpc>
              <a:spcBef>
                <a:spcPts val="0"/>
              </a:spcBef>
              <a:spcAft>
                <a:spcPts val="0"/>
              </a:spcAft>
              <a:buFont typeface="Arial" panose="020B0604020202020204" pitchFamily="34" charset="0"/>
              <a:buNone/>
            </a:pPr>
            <a:endParaRPr lang="en-US" sz="1200" dirty="0" smtClean="0">
              <a:latin typeface="+mn-lt"/>
              <a:ea typeface="ＭＳ Ｐゴシック" charset="0"/>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Confirm team, dates, times, location, and participants/focus groups to interview</a:t>
            </a:r>
          </a:p>
          <a:p>
            <a:pPr marL="0" indent="0" eaLnBrk="0" fontAlgn="base" hangingPunct="0">
              <a:lnSpc>
                <a:spcPct val="100000"/>
              </a:lnSpc>
              <a:spcBef>
                <a:spcPts val="0"/>
              </a:spcBef>
              <a:spcAft>
                <a:spcPts val="0"/>
              </a:spcAft>
              <a:buFont typeface="Arial" panose="020B0604020202020204" pitchFamily="34" charset="0"/>
              <a:buNone/>
              <a:defRPr/>
            </a:pPr>
            <a:endParaRPr lang="en-US" sz="1200"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Develop specific questions based on situation and interaction with requester </a:t>
            </a:r>
            <a:r>
              <a:rPr lang="en-US" sz="1200" b="1" kern="0" dirty="0" smtClean="0">
                <a:solidFill>
                  <a:srgbClr val="000000"/>
                </a:solidFill>
                <a:latin typeface="+mn-lt"/>
                <a:ea typeface="ＭＳ Ｐゴシック" charset="-128"/>
              </a:rPr>
              <a:t>AND/OR </a:t>
            </a:r>
            <a:r>
              <a:rPr lang="en-US" sz="1200" kern="0" dirty="0" smtClean="0">
                <a:solidFill>
                  <a:srgbClr val="000000"/>
                </a:solidFill>
                <a:latin typeface="+mn-lt"/>
                <a:ea typeface="ＭＳ Ｐゴシック" charset="-128"/>
              </a:rPr>
              <a:t>use standardized unit assessment questions as a guide</a:t>
            </a:r>
          </a:p>
          <a:p>
            <a:pPr marL="0" indent="0" eaLnBrk="0" fontAlgn="base" hangingPunct="0">
              <a:lnSpc>
                <a:spcPct val="100000"/>
              </a:lnSpc>
              <a:spcBef>
                <a:spcPts val="0"/>
              </a:spcBef>
              <a:spcAft>
                <a:spcPts val="0"/>
              </a:spcAft>
              <a:buFont typeface="Arial" panose="020B0604020202020204" pitchFamily="34" charset="0"/>
              <a:buNone/>
              <a:defRPr/>
            </a:pPr>
            <a:endParaRPr lang="en-US" sz="1200" kern="0" dirty="0" smtClean="0">
              <a:solidFill>
                <a:srgbClr val="000000"/>
              </a:solidFill>
              <a:latin typeface="+mn-lt"/>
              <a:ea typeface="ＭＳ Ｐゴシック" charset="-128"/>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kern="0" dirty="0" smtClean="0">
                <a:solidFill>
                  <a:srgbClr val="000000"/>
                </a:solidFill>
                <a:latin typeface="+mn-lt"/>
                <a:ea typeface="ＭＳ Ｐゴシック" charset="-128"/>
              </a:rPr>
              <a:t>Consider internal/external resources (as needed)</a:t>
            </a:r>
            <a:endParaRPr lang="en-US" sz="1200" u="none" baseline="0" dirty="0" smtClean="0">
              <a:latin typeface="+mn-lt"/>
            </a:endParaRPr>
          </a:p>
        </p:txBody>
      </p:sp>
    </p:spTree>
    <p:extLst>
      <p:ext uri="{BB962C8B-B14F-4D97-AF65-F5344CB8AC3E}">
        <p14:creationId xmlns:p14="http://schemas.microsoft.com/office/powerpoint/2010/main" val="420972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Times New Roman" pitchFamily="18" charset="0"/>
              </a:rPr>
              <a:t>Step 4: Conduct Assessment </a:t>
            </a:r>
          </a:p>
          <a:p>
            <a:pPr marL="0" lvl="0" indent="0">
              <a:lnSpc>
                <a:spcPct val="100000"/>
              </a:lnSpc>
              <a:spcBef>
                <a:spcPts val="0"/>
              </a:spcBef>
              <a:spcAft>
                <a:spcPts val="0"/>
              </a:spcAft>
              <a:buFont typeface="Arial" panose="020B0604020202020204" pitchFamily="34" charset="0"/>
              <a:buNone/>
            </a:pPr>
            <a:endParaRPr lang="en-US" sz="1200" b="1" u="sng" dirty="0" smtClean="0">
              <a:latin typeface="+mn-lt"/>
              <a:cs typeface="Times New Roman" pitchFamily="18" charset="0"/>
            </a:endParaRPr>
          </a:p>
          <a:p>
            <a:pPr marL="0" lvl="0" indent="0">
              <a:lnSpc>
                <a:spcPct val="100000"/>
              </a:lnSpc>
              <a:spcBef>
                <a:spcPts val="0"/>
              </a:spcBef>
              <a:spcAft>
                <a:spcPts val="0"/>
              </a:spcAft>
              <a:buFont typeface="Arial" panose="020B0604020202020204" pitchFamily="34" charset="0"/>
              <a:buNone/>
            </a:pPr>
            <a:r>
              <a:rPr lang="en-US" sz="1200" b="1" u="sng" dirty="0" smtClean="0">
                <a:latin typeface="+mn-lt"/>
                <a:cs typeface="Times New Roman" pitchFamily="18" charset="0"/>
              </a:rPr>
              <a:t>Instructor Note: </a:t>
            </a:r>
          </a:p>
          <a:p>
            <a:pPr marL="0" lvl="0" indent="0">
              <a:lnSpc>
                <a:spcPct val="100000"/>
              </a:lnSpc>
              <a:spcBef>
                <a:spcPts val="0"/>
              </a:spcBef>
              <a:spcAft>
                <a:spcPts val="0"/>
              </a:spcAft>
              <a:buFont typeface="Arial" panose="020B0604020202020204" pitchFamily="34" charset="0"/>
              <a:buNone/>
            </a:pPr>
            <a:r>
              <a:rPr lang="en-US" sz="1200" b="0" u="none" dirty="0" smtClean="0">
                <a:latin typeface="+mn-lt"/>
                <a:cs typeface="Times New Roman" pitchFamily="18" charset="0"/>
              </a:rPr>
              <a:t>-Review</a:t>
            </a:r>
            <a:r>
              <a:rPr lang="en-US" sz="1200" b="0" u="none" baseline="0" dirty="0" smtClean="0">
                <a:latin typeface="+mn-lt"/>
                <a:cs typeface="Times New Roman" pitchFamily="18" charset="0"/>
              </a:rPr>
              <a:t> p</a:t>
            </a:r>
            <a:r>
              <a:rPr lang="en-US" sz="1200" b="0" u="none" dirty="0" smtClean="0">
                <a:latin typeface="+mn-lt"/>
                <a:cs typeface="Times New Roman" pitchFamily="18" charset="0"/>
              </a:rPr>
              <a:t>redeveloped sample questions in student folder</a:t>
            </a:r>
          </a:p>
          <a:p>
            <a:pPr marL="0" lvl="0" indent="0">
              <a:lnSpc>
                <a:spcPct val="100000"/>
              </a:lnSpc>
              <a:spcBef>
                <a:spcPts val="0"/>
              </a:spcBef>
              <a:spcAft>
                <a:spcPts val="0"/>
              </a:spcAft>
              <a:buFont typeface="Arial" panose="020B0604020202020204" pitchFamily="34" charset="0"/>
              <a:buNone/>
            </a:pPr>
            <a:endParaRPr lang="en-US" sz="1200" b="0" u="none" dirty="0" smtClean="0">
              <a:latin typeface="+mn-lt"/>
              <a:cs typeface="Times New Roman" pitchFamily="18" charset="0"/>
            </a:endParaRPr>
          </a:p>
          <a:p>
            <a:pPr marL="0" lvl="0" indent="0">
              <a:lnSpc>
                <a:spcPct val="100000"/>
              </a:lnSpc>
              <a:spcBef>
                <a:spcPts val="0"/>
              </a:spcBef>
              <a:spcAft>
                <a:spcPts val="0"/>
              </a:spcAft>
              <a:buFont typeface="Arial" panose="020B0604020202020204" pitchFamily="34" charset="0"/>
              <a:buNone/>
            </a:pPr>
            <a:r>
              <a:rPr lang="en-US" sz="1200" b="0" u="none" dirty="0" smtClean="0">
                <a:latin typeface="+mn-lt"/>
                <a:cs typeface="Times New Roman" pitchFamily="18" charset="0"/>
              </a:rPr>
              <a:t>Conduct</a:t>
            </a:r>
            <a:r>
              <a:rPr lang="en-US" sz="1200" b="0" u="none" baseline="0" dirty="0" smtClean="0">
                <a:latin typeface="+mn-lt"/>
                <a:cs typeface="Times New Roman" pitchFamily="18" charset="0"/>
              </a:rPr>
              <a:t> the Assessment: </a:t>
            </a:r>
            <a:endParaRPr lang="en-US" sz="1200" b="0" u="none" dirty="0" smtClean="0">
              <a:latin typeface="+mn-lt"/>
              <a:cs typeface="Arial" pitchFamily="34" charset="0"/>
            </a:endParaRPr>
          </a:p>
          <a:p>
            <a:pPr lvl="1">
              <a:lnSpc>
                <a:spcPct val="100000"/>
              </a:lnSpc>
              <a:spcBef>
                <a:spcPts val="0"/>
              </a:spcBef>
              <a:spcAft>
                <a:spcPts val="0"/>
              </a:spcAft>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itchFamily="34" charset="0"/>
              </a:rPr>
              <a:t>Introduce team involved in the unit assessment</a:t>
            </a:r>
          </a:p>
          <a:p>
            <a:pPr marL="171450" indent="-171450" eaLnBrk="0" fontAlgn="base" hangingPunct="0">
              <a:lnSpc>
                <a:spcPct val="100000"/>
              </a:lnSpc>
              <a:spcBef>
                <a:spcPts val="0"/>
              </a:spcBef>
              <a:spcAft>
                <a:spcPts val="0"/>
              </a:spcAft>
              <a:buFont typeface="Arial" panose="020B0604020202020204" pitchFamily="34" charset="0"/>
              <a:buChar char="•"/>
              <a:defRPr/>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itchFamily="34" charset="0"/>
              </a:rPr>
              <a:t>Explain what a unit assessment is and the purpose of it</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itchFamily="34" charset="0"/>
              </a:rPr>
              <a:t>State who has requested it</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itchFamily="34" charset="0"/>
              </a:rPr>
              <a:t>Be clear on the goals of the assessment and the limits of your role</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dirty="0" smtClean="0">
                <a:latin typeface="+mn-lt"/>
                <a:cs typeface="Arial" pitchFamily="34" charset="0"/>
              </a:rPr>
              <a:t>Full disclosure and transparency to all participants on the unit assessment process is key</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itchFamily="34" charset="0"/>
              </a:rPr>
              <a:t>Identify what information will be reported and to whom</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itchFamily="34" charset="0"/>
              </a:rPr>
              <a:t>Identify limits of confidentiality: </a:t>
            </a:r>
            <a:r>
              <a:rPr lang="en-US" sz="1200" b="1" dirty="0" smtClean="0">
                <a:latin typeface="+mn-lt"/>
                <a:cs typeface="Arial" panose="020B0604020202020204" pitchFamily="34" charset="0"/>
              </a:rPr>
              <a:t>CMEO, DAPA, SAPR, and Legal all have separate confidentiality processes</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Ask predeveloped questionnaire and document all responses </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Ask if there are any (peers, units, sections) that they are particularly concerned with</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Consider buddy care and self care strategies as indicated</a:t>
            </a:r>
          </a:p>
          <a:p>
            <a:pPr marL="0" indent="0" eaLnBrk="0" fontAlgn="base" hangingPunct="0">
              <a:lnSpc>
                <a:spcPct val="100000"/>
              </a:lnSpc>
              <a:spcBef>
                <a:spcPts val="0"/>
              </a:spcBef>
              <a:spcAft>
                <a:spcPts val="0"/>
              </a:spcAft>
              <a:buFont typeface="Arial" panose="020B0604020202020204" pitchFamily="34" charset="0"/>
              <a:buNone/>
              <a:defRPr/>
            </a:pPr>
            <a:endParaRPr lang="en-US" sz="1200" dirty="0" smtClean="0">
              <a:latin typeface="+mn-lt"/>
              <a:cs typeface="Arial" panose="020B0604020202020204" pitchFamily="34" charset="0"/>
            </a:endParaRPr>
          </a:p>
          <a:p>
            <a:pPr marL="171450" indent="-171450" eaLnBrk="0" fontAlgn="base" hangingPunct="0">
              <a:lnSpc>
                <a:spcPct val="100000"/>
              </a:lnSpc>
              <a:spcBef>
                <a:spcPts val="0"/>
              </a:spcBef>
              <a:spcAft>
                <a:spcPts val="0"/>
              </a:spcAft>
              <a:buFont typeface="Arial" panose="020B0604020202020204" pitchFamily="34" charset="0"/>
              <a:buChar char="•"/>
              <a:defRPr/>
            </a:pPr>
            <a:r>
              <a:rPr lang="en-US" sz="1200" dirty="0" smtClean="0">
                <a:latin typeface="+mn-lt"/>
                <a:cs typeface="Arial" panose="020B0604020202020204" pitchFamily="34" charset="0"/>
              </a:rPr>
              <a:t>Provide summation, ask if you missed anything and provide feedback</a:t>
            </a:r>
          </a:p>
        </p:txBody>
      </p:sp>
    </p:spTree>
    <p:extLst>
      <p:ext uri="{BB962C8B-B14F-4D97-AF65-F5344CB8AC3E}">
        <p14:creationId xmlns:p14="http://schemas.microsoft.com/office/powerpoint/2010/main" val="371816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E22D27-AADA-499D-9810-6DB070AB5B5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409215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22D27-AADA-499D-9810-6DB070AB5B5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29109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22D27-AADA-499D-9810-6DB070AB5B5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144041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E22D27-AADA-499D-9810-6DB070AB5B5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224281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E22D27-AADA-499D-9810-6DB070AB5B52}"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211634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E22D27-AADA-499D-9810-6DB070AB5B52}"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13043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E22D27-AADA-499D-9810-6DB070AB5B52}"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28932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E22D27-AADA-499D-9810-6DB070AB5B52}"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139734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2D27-AADA-499D-9810-6DB070AB5B52}"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222982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22D27-AADA-499D-9810-6DB070AB5B52}"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132328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22D27-AADA-499D-9810-6DB070AB5B52}"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2C60F-C3FA-499A-BC0C-F76172326FBE}" type="slidenum">
              <a:rPr lang="en-US" smtClean="0"/>
              <a:t>‹#›</a:t>
            </a:fld>
            <a:endParaRPr lang="en-US"/>
          </a:p>
        </p:txBody>
      </p:sp>
    </p:spTree>
    <p:extLst>
      <p:ext uri="{BB962C8B-B14F-4D97-AF65-F5344CB8AC3E}">
        <p14:creationId xmlns:p14="http://schemas.microsoft.com/office/powerpoint/2010/main" val="187251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2D27-AADA-499D-9810-6DB070AB5B52}" type="datetimeFigureOut">
              <a:rPr lang="en-US" smtClean="0"/>
              <a:t>6/23/2021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2C60F-C3FA-499A-BC0C-F76172326FBE}" type="slidenum">
              <a:rPr lang="en-US" smtClean="0"/>
              <a:t>‹#›</a:t>
            </a:fld>
            <a:endParaRPr lang="en-US"/>
          </a:p>
        </p:txBody>
      </p:sp>
    </p:spTree>
    <p:extLst>
      <p:ext uri="{BB962C8B-B14F-4D97-AF65-F5344CB8AC3E}">
        <p14:creationId xmlns:p14="http://schemas.microsoft.com/office/powerpoint/2010/main" val="2712502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674222"/>
          </a:xfrm>
        </p:spPr>
        <p:txBody>
          <a:bodyPr anchor="ctr">
            <a:normAutofit/>
          </a:bodyPr>
          <a:lstStyle/>
          <a:p>
            <a:r>
              <a:rPr lang="en-US" sz="5400" b="1" dirty="0" smtClean="0">
                <a:latin typeface="Times New Roman" panose="02020603050405020304" pitchFamily="18" charset="0"/>
                <a:cs typeface="Times New Roman" panose="02020603050405020304" pitchFamily="18" charset="0"/>
              </a:rPr>
              <a:t/>
            </a:r>
            <a:br>
              <a:rPr lang="en-US" sz="5400" b="1" dirty="0" smtClean="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Unit Assessment</a:t>
            </a: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4" name="Group 3"/>
          <p:cNvGrpSpPr/>
          <p:nvPr/>
        </p:nvGrpSpPr>
        <p:grpSpPr>
          <a:xfrm>
            <a:off x="0" y="0"/>
            <a:ext cx="9144000" cy="4042611"/>
            <a:chOff x="0" y="0"/>
            <a:chExt cx="9144000" cy="404261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245242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Tools to Use</a:t>
            </a:r>
            <a:endParaRPr lang="en-US" sz="3600" b="1" dirty="0">
              <a:latin typeface="Times New Roman" pitchFamily="18" charset="0"/>
              <a:cs typeface="Times New Roman" pitchFamily="18" charset="0"/>
            </a:endParaRPr>
          </a:p>
        </p:txBody>
      </p:sp>
      <p:pic>
        <p:nvPicPr>
          <p:cNvPr id="8" name="Picture 11" descr="5 Core leader functions.jpg"/>
          <p:cNvPicPr>
            <a:picLocks noChangeAspect="1"/>
          </p:cNvPicPr>
          <p:nvPr/>
        </p:nvPicPr>
        <p:blipFill rotWithShape="1">
          <a:blip r:embed="rId3" cstate="print"/>
          <a:srcRect l="9435" t="22577" r="10300" b="2387"/>
          <a:stretch/>
        </p:blipFill>
        <p:spPr bwMode="auto">
          <a:xfrm>
            <a:off x="1428980" y="2223434"/>
            <a:ext cx="2298947" cy="2205927"/>
          </a:xfrm>
          <a:prstGeom prst="rect">
            <a:avLst/>
          </a:prstGeom>
          <a:noFill/>
          <a:ln w="9525">
            <a:noFill/>
            <a:miter lim="800000"/>
            <a:headEnd/>
            <a:tailEnd/>
          </a:ln>
        </p:spPr>
      </p:pic>
      <p:sp>
        <p:nvSpPr>
          <p:cNvPr id="9" name="TextBox 17"/>
          <p:cNvSpPr txBox="1">
            <a:spLocks noChangeArrowheads="1"/>
          </p:cNvSpPr>
          <p:nvPr/>
        </p:nvSpPr>
        <p:spPr bwMode="auto">
          <a:xfrm>
            <a:off x="388691" y="2357485"/>
            <a:ext cx="1256272" cy="523220"/>
          </a:xfrm>
          <a:prstGeom prst="rect">
            <a:avLst/>
          </a:prstGeom>
          <a:noFill/>
          <a:ln w="9525">
            <a:noFill/>
            <a:miter lim="800000"/>
            <a:headEnd/>
            <a:tailEnd/>
          </a:ln>
        </p:spPr>
        <p:txBody>
          <a:bodyPr wrap="square">
            <a:spAutoFit/>
          </a:bodyPr>
          <a:lstStyle/>
          <a:p>
            <a:pPr algn="ctr"/>
            <a:r>
              <a:rPr lang="en-US" sz="1400" b="1" dirty="0">
                <a:solidFill>
                  <a:prstClr val="black"/>
                </a:solidFill>
                <a:latin typeface="Times New Roman" pitchFamily="28" charset="0"/>
                <a:cs typeface="Times New Roman" pitchFamily="28" charset="0"/>
              </a:rPr>
              <a:t> Core Leader </a:t>
            </a:r>
          </a:p>
          <a:p>
            <a:pPr algn="ctr"/>
            <a:r>
              <a:rPr lang="en-US" sz="1400" b="1" dirty="0" smtClean="0">
                <a:solidFill>
                  <a:prstClr val="black"/>
                </a:solidFill>
                <a:latin typeface="Times New Roman" pitchFamily="28" charset="0"/>
                <a:cs typeface="Times New Roman" pitchFamily="28" charset="0"/>
              </a:rPr>
              <a:t>Functions</a:t>
            </a:r>
            <a:endParaRPr lang="en-US" sz="1400" b="1" dirty="0">
              <a:solidFill>
                <a:prstClr val="black"/>
              </a:solidFill>
              <a:latin typeface="Times New Roman" pitchFamily="28" charset="0"/>
              <a:cs typeface="Times New Roman" pitchFamily="28" charset="0"/>
            </a:endParaRPr>
          </a:p>
        </p:txBody>
      </p:sp>
      <p:pic>
        <p:nvPicPr>
          <p:cNvPr id="10" name="Picture 9" descr="http://www.subsidekick.com/blog/wp-content/uploads/2017/08/gauge-750x4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548" y="5156840"/>
            <a:ext cx="2282333" cy="1126222"/>
          </a:xfrm>
          <a:prstGeom prst="rect">
            <a:avLst/>
          </a:prstGeom>
          <a:noFill/>
          <a:ln>
            <a:noFill/>
          </a:ln>
        </p:spPr>
      </p:pic>
      <p:sp>
        <p:nvSpPr>
          <p:cNvPr id="11" name="TextBox 16"/>
          <p:cNvSpPr txBox="1">
            <a:spLocks noChangeArrowheads="1"/>
          </p:cNvSpPr>
          <p:nvPr/>
        </p:nvSpPr>
        <p:spPr bwMode="auto">
          <a:xfrm>
            <a:off x="2192995" y="4639680"/>
            <a:ext cx="1489180" cy="523220"/>
          </a:xfrm>
          <a:prstGeom prst="rect">
            <a:avLst/>
          </a:prstGeom>
          <a:noFill/>
          <a:ln w="9525">
            <a:noFill/>
            <a:miter lim="800000"/>
            <a:headEnd/>
            <a:tailEnd/>
          </a:ln>
        </p:spPr>
        <p:txBody>
          <a:bodyPr wrap="square">
            <a:spAutoFit/>
          </a:bodyPr>
          <a:lstStyle/>
          <a:p>
            <a:pPr algn="ctr"/>
            <a:r>
              <a:rPr lang="en-US" sz="1400" b="1" dirty="0" smtClean="0">
                <a:solidFill>
                  <a:prstClr val="black"/>
                </a:solidFill>
                <a:latin typeface="Times New Roman" pitchFamily="28" charset="0"/>
                <a:cs typeface="Times New Roman" pitchFamily="28" charset="0"/>
              </a:rPr>
              <a:t>Total Force Wellness Profiler </a:t>
            </a:r>
            <a:endParaRPr lang="en-US" sz="1400" dirty="0">
              <a:solidFill>
                <a:prstClr val="black"/>
              </a:solidFill>
              <a:latin typeface="Times New Roman" pitchFamily="28" charset="0"/>
              <a:cs typeface="Times New Roman" pitchFamily="28" charset="0"/>
            </a:endParaRPr>
          </a:p>
        </p:txBody>
      </p:sp>
      <p:pic>
        <p:nvPicPr>
          <p:cNvPr id="12" name="Picture 2" descr="D:\cosfs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175" y="4507736"/>
            <a:ext cx="2097535" cy="1855111"/>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13" name="TextBox 16"/>
          <p:cNvSpPr txBox="1">
            <a:spLocks noChangeArrowheads="1"/>
          </p:cNvSpPr>
          <p:nvPr/>
        </p:nvSpPr>
        <p:spPr bwMode="auto">
          <a:xfrm>
            <a:off x="6469927" y="4423892"/>
            <a:ext cx="2674073" cy="523220"/>
          </a:xfrm>
          <a:prstGeom prst="rect">
            <a:avLst/>
          </a:prstGeom>
          <a:noFill/>
          <a:ln w="9525">
            <a:noFill/>
            <a:miter lim="800000"/>
            <a:headEnd/>
            <a:tailEnd/>
          </a:ln>
        </p:spPr>
        <p:txBody>
          <a:bodyPr wrap="square">
            <a:spAutoFit/>
          </a:bodyPr>
          <a:lstStyle/>
          <a:p>
            <a:pPr algn="ctr"/>
            <a:r>
              <a:rPr lang="en-US" sz="1400" b="1" dirty="0" smtClean="0">
                <a:solidFill>
                  <a:prstClr val="black"/>
                </a:solidFill>
                <a:latin typeface="Times New Roman" pitchFamily="28" charset="0"/>
                <a:cs typeface="Times New Roman" pitchFamily="28" charset="0"/>
              </a:rPr>
              <a:t>Combat &amp; Operational </a:t>
            </a:r>
            <a:endParaRPr lang="en-US" sz="1400" b="1" dirty="0">
              <a:solidFill>
                <a:prstClr val="black"/>
              </a:solidFill>
              <a:latin typeface="Times New Roman" pitchFamily="28" charset="0"/>
              <a:cs typeface="Times New Roman" pitchFamily="28" charset="0"/>
            </a:endParaRPr>
          </a:p>
          <a:p>
            <a:pPr algn="ctr"/>
            <a:r>
              <a:rPr lang="en-US" sz="1400" b="1" dirty="0">
                <a:solidFill>
                  <a:prstClr val="black"/>
                </a:solidFill>
                <a:latin typeface="Times New Roman" pitchFamily="28" charset="0"/>
                <a:cs typeface="Times New Roman" pitchFamily="28" charset="0"/>
              </a:rPr>
              <a:t>Stress First Aid (COSFA</a:t>
            </a:r>
            <a:r>
              <a:rPr lang="en-US" sz="1400" dirty="0">
                <a:solidFill>
                  <a:prstClr val="black"/>
                </a:solidFill>
                <a:latin typeface="Times New Roman" pitchFamily="28" charset="0"/>
                <a:cs typeface="Times New Roman" pitchFamily="28" charset="0"/>
              </a:rPr>
              <a:t>)</a:t>
            </a:r>
          </a:p>
        </p:txBody>
      </p:sp>
      <p:sp>
        <p:nvSpPr>
          <p:cNvPr id="14" name="TextBox 15"/>
          <p:cNvSpPr txBox="1">
            <a:spLocks noChangeArrowheads="1"/>
          </p:cNvSpPr>
          <p:nvPr/>
        </p:nvSpPr>
        <p:spPr bwMode="auto">
          <a:xfrm>
            <a:off x="5473863" y="1834265"/>
            <a:ext cx="1614738" cy="523220"/>
          </a:xfrm>
          <a:prstGeom prst="rect">
            <a:avLst/>
          </a:prstGeom>
          <a:noFill/>
          <a:ln w="9525">
            <a:noFill/>
            <a:miter lim="800000"/>
            <a:headEnd/>
            <a:tailEnd/>
          </a:ln>
        </p:spPr>
        <p:txBody>
          <a:bodyPr wrap="square">
            <a:spAutoFit/>
          </a:bodyPr>
          <a:lstStyle/>
          <a:p>
            <a:pPr algn="ctr"/>
            <a:r>
              <a:rPr lang="en-US" sz="1400" b="1" dirty="0">
                <a:solidFill>
                  <a:prstClr val="black"/>
                </a:solidFill>
                <a:latin typeface="Times New Roman" pitchFamily="28" charset="0"/>
                <a:cs typeface="Times New Roman" pitchFamily="28" charset="0"/>
              </a:rPr>
              <a:t>Stress Continuum </a:t>
            </a:r>
            <a:endParaRPr lang="en-US" sz="1400" b="1" dirty="0" smtClean="0">
              <a:solidFill>
                <a:prstClr val="black"/>
              </a:solidFill>
              <a:latin typeface="Times New Roman" pitchFamily="28" charset="0"/>
              <a:cs typeface="Times New Roman" pitchFamily="28" charset="0"/>
            </a:endParaRPr>
          </a:p>
          <a:p>
            <a:pPr algn="ctr"/>
            <a:r>
              <a:rPr lang="en-US" sz="1400" b="1" dirty="0" smtClean="0">
                <a:solidFill>
                  <a:prstClr val="black"/>
                </a:solidFill>
                <a:latin typeface="Times New Roman" pitchFamily="28" charset="0"/>
                <a:cs typeface="Times New Roman" pitchFamily="28" charset="0"/>
              </a:rPr>
              <a:t>Model</a:t>
            </a:r>
            <a:endParaRPr lang="en-US" sz="1400" b="1" dirty="0">
              <a:solidFill>
                <a:prstClr val="black"/>
              </a:solidFill>
              <a:latin typeface="Times New Roman" pitchFamily="28" charset="0"/>
              <a:cs typeface="Times New Roman" pitchFamily="28" charset="0"/>
            </a:endParaRPr>
          </a:p>
        </p:txBody>
      </p:sp>
      <p:pic>
        <p:nvPicPr>
          <p:cNvPr id="17" name="Picture 16"/>
          <p:cNvPicPr>
            <a:picLocks noChangeAspect="1"/>
          </p:cNvPicPr>
          <p:nvPr/>
        </p:nvPicPr>
        <p:blipFill>
          <a:blip r:embed="rId6"/>
          <a:stretch>
            <a:fillRect/>
          </a:stretch>
        </p:blipFill>
        <p:spPr>
          <a:xfrm>
            <a:off x="4610100" y="2357485"/>
            <a:ext cx="3342264" cy="1666173"/>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16" name="Group 15"/>
          <p:cNvGrpSpPr/>
          <p:nvPr/>
        </p:nvGrpSpPr>
        <p:grpSpPr>
          <a:xfrm>
            <a:off x="0" y="-23052"/>
            <a:ext cx="9144000" cy="1191237"/>
            <a:chOff x="-9633285" y="1601170"/>
            <a:chExt cx="9144000" cy="1191237"/>
          </a:xfrm>
        </p:grpSpPr>
        <p:sp>
          <p:nvSpPr>
            <p:cNvPr id="18"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19" name="Group 18"/>
            <p:cNvGrpSpPr/>
            <p:nvPr/>
          </p:nvGrpSpPr>
          <p:grpSpPr>
            <a:xfrm>
              <a:off x="-7813493" y="1786199"/>
              <a:ext cx="896528" cy="915114"/>
              <a:chOff x="-914400" y="1752600"/>
              <a:chExt cx="816935" cy="816935"/>
            </a:xfrm>
          </p:grpSpPr>
          <p:sp>
            <p:nvSpPr>
              <p:cNvPr id="24" name="Oval 2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8">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0" name="Group 19"/>
            <p:cNvGrpSpPr/>
            <p:nvPr/>
          </p:nvGrpSpPr>
          <p:grpSpPr>
            <a:xfrm>
              <a:off x="-8699263" y="1786199"/>
              <a:ext cx="883997" cy="877900"/>
              <a:chOff x="9134475" y="914400"/>
              <a:chExt cx="883997" cy="877900"/>
            </a:xfrm>
          </p:grpSpPr>
          <p:sp>
            <p:nvSpPr>
              <p:cNvPr id="22" name="Oval 2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9">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56248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Step 5: Develop Report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State the background</a:t>
            </a:r>
            <a:r>
              <a:rPr lang="en-US" sz="1800" kern="0" dirty="0">
                <a:solidFill>
                  <a:srgbClr val="000000"/>
                </a:solidFill>
                <a:latin typeface="Arial"/>
                <a:ea typeface="ＭＳ Ｐゴシック" charset="-128"/>
              </a:rPr>
              <a:t>, purpose &amp; general demographics </a:t>
            </a:r>
            <a:r>
              <a:rPr lang="en-US" sz="1800" b="1" kern="0" dirty="0">
                <a:solidFill>
                  <a:srgbClr val="000000"/>
                </a:solidFill>
                <a:latin typeface="Arial"/>
                <a:ea typeface="ＭＳ Ｐゴシック" charset="-128"/>
              </a:rPr>
              <a:t>(consider confidentiality</a:t>
            </a:r>
            <a:r>
              <a:rPr lang="en-US" sz="1800" b="1" kern="0" dirty="0" smtClean="0">
                <a:solidFill>
                  <a:srgbClr val="000000"/>
                </a:solidFill>
                <a:latin typeface="Arial"/>
                <a:ea typeface="ＭＳ Ｐゴシック" charset="-128"/>
              </a:rPr>
              <a:t>)</a:t>
            </a:r>
          </a:p>
          <a:p>
            <a:pPr eaLnBrk="0" fontAlgn="base" hangingPunct="0">
              <a:lnSpc>
                <a:spcPct val="100000"/>
              </a:lnSpc>
              <a:spcBef>
                <a:spcPts val="0"/>
              </a:spcBef>
              <a:spcAft>
                <a:spcPct val="0"/>
              </a:spcAft>
              <a:defRPr/>
            </a:pPr>
            <a:endParaRPr lang="en-US" sz="1800" b="1"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Describe the </a:t>
            </a:r>
            <a:r>
              <a:rPr lang="en-US" sz="1800" kern="0" dirty="0">
                <a:solidFill>
                  <a:srgbClr val="000000"/>
                </a:solidFill>
                <a:latin typeface="Arial"/>
                <a:ea typeface="ＭＳ Ｐゴシック" charset="-128"/>
              </a:rPr>
              <a:t>process used by the unit assessment </a:t>
            </a:r>
            <a:r>
              <a:rPr lang="en-US" sz="1800" kern="0" dirty="0" smtClean="0">
                <a:solidFill>
                  <a:srgbClr val="000000"/>
                </a:solidFill>
                <a:latin typeface="Arial"/>
                <a:ea typeface="ＭＳ Ｐゴシック" charset="-128"/>
              </a:rPr>
              <a:t>team</a:t>
            </a:r>
          </a:p>
          <a:p>
            <a:pPr eaLnBrk="0" fontAlgn="base" hangingPunct="0">
              <a:lnSpc>
                <a:spcPct val="100000"/>
              </a:lnSpc>
              <a:spcBef>
                <a:spcPts val="0"/>
              </a:spcBef>
              <a:spcAft>
                <a:spcPct val="0"/>
              </a:spcAft>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Summarize the findings by </a:t>
            </a:r>
            <a:r>
              <a:rPr lang="en-US" sz="1800" kern="0" dirty="0">
                <a:solidFill>
                  <a:srgbClr val="000000"/>
                </a:solidFill>
                <a:latin typeface="Arial"/>
                <a:ea typeface="ＭＳ Ｐゴシック" charset="-128"/>
              </a:rPr>
              <a:t>source of injury, key themes</a:t>
            </a:r>
            <a:r>
              <a:rPr lang="en-US" sz="1800" kern="0" dirty="0" smtClean="0">
                <a:solidFill>
                  <a:srgbClr val="000000"/>
                </a:solidFill>
                <a:latin typeface="Arial"/>
                <a:ea typeface="ＭＳ Ｐゴシック" charset="-128"/>
              </a:rPr>
              <a:t>, focus group, </a:t>
            </a:r>
            <a:r>
              <a:rPr lang="en-US" sz="1800" kern="0" dirty="0">
                <a:solidFill>
                  <a:srgbClr val="000000"/>
                </a:solidFill>
                <a:latin typeface="Arial"/>
                <a:ea typeface="ＭＳ Ｐゴシック" charset="-128"/>
              </a:rPr>
              <a:t>strengths and </a:t>
            </a:r>
            <a:r>
              <a:rPr lang="en-US" sz="1800" kern="0" dirty="0" smtClean="0">
                <a:solidFill>
                  <a:srgbClr val="000000"/>
                </a:solidFill>
                <a:latin typeface="Arial"/>
                <a:ea typeface="ＭＳ Ｐゴシック" charset="-128"/>
              </a:rPr>
              <a:t>vulnerabilities</a:t>
            </a:r>
          </a:p>
          <a:p>
            <a:pPr eaLnBrk="0" fontAlgn="base" hangingPunct="0">
              <a:lnSpc>
                <a:spcPct val="100000"/>
              </a:lnSpc>
              <a:spcBef>
                <a:spcPts val="0"/>
              </a:spcBef>
              <a:spcAft>
                <a:spcPct val="0"/>
              </a:spcAft>
              <a:defRPr/>
            </a:pPr>
            <a:endParaRPr lang="en-US" sz="1800" kern="0" dirty="0" smtClean="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Provide general comments with major concerns using </a:t>
            </a:r>
            <a:r>
              <a:rPr lang="en-US" sz="1800" b="1" kern="0" dirty="0" smtClean="0">
                <a:solidFill>
                  <a:srgbClr val="000000"/>
                </a:solidFill>
                <a:latin typeface="Arial"/>
                <a:ea typeface="ＭＳ Ｐゴシック" charset="-128"/>
              </a:rPr>
              <a:t>“sources of injury”</a:t>
            </a:r>
          </a:p>
          <a:p>
            <a:pPr eaLnBrk="0" fontAlgn="base" hangingPunct="0">
              <a:lnSpc>
                <a:spcPct val="100000"/>
              </a:lnSpc>
              <a:spcBef>
                <a:spcPts val="0"/>
              </a:spcBef>
              <a:spcAft>
                <a:spcPct val="0"/>
              </a:spcAft>
              <a:defRPr/>
            </a:pPr>
            <a:endParaRPr lang="en-US" sz="1800" b="1"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Offer recommendations using the </a:t>
            </a:r>
            <a:r>
              <a:rPr lang="en-US" sz="1800" kern="0" dirty="0">
                <a:solidFill>
                  <a:srgbClr val="000000"/>
                </a:solidFill>
                <a:latin typeface="Arial"/>
                <a:ea typeface="ＭＳ Ｐゴシック" charset="-128"/>
              </a:rPr>
              <a:t>Core Leader Functions </a:t>
            </a:r>
            <a:r>
              <a:rPr lang="en-US" sz="1800" b="1" kern="0" dirty="0">
                <a:solidFill>
                  <a:srgbClr val="000000"/>
                </a:solidFill>
                <a:latin typeface="Arial"/>
                <a:ea typeface="ＭＳ Ｐゴシック" charset="-128"/>
              </a:rPr>
              <a:t>(Strengthen, Mitigate, Identify, Treat, Reintegrate</a:t>
            </a:r>
            <a:r>
              <a:rPr lang="en-US" sz="1800" b="1" kern="0" dirty="0" smtClean="0">
                <a:solidFill>
                  <a:srgbClr val="000000"/>
                </a:solidFill>
                <a:latin typeface="Arial"/>
                <a:ea typeface="ＭＳ Ｐゴシック" charset="-128"/>
              </a:rPr>
              <a:t>) </a:t>
            </a:r>
          </a:p>
          <a:p>
            <a:pPr eaLnBrk="0" fontAlgn="base" hangingPunct="0">
              <a:lnSpc>
                <a:spcPct val="100000"/>
              </a:lnSpc>
              <a:spcBef>
                <a:spcPts val="0"/>
              </a:spcBef>
              <a:spcAft>
                <a:spcPct val="0"/>
              </a:spcAft>
              <a:defRPr/>
            </a:pPr>
            <a:endParaRPr lang="en-US" sz="1800" b="1" kern="0" dirty="0" smtClean="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State final remarks</a:t>
            </a:r>
          </a:p>
          <a:p>
            <a:pPr eaLnBrk="0" fontAlgn="base" hangingPunct="0">
              <a:lnSpc>
                <a:spcPct val="100000"/>
              </a:lnSpc>
              <a:spcBef>
                <a:spcPts val="0"/>
              </a:spcBef>
              <a:spcAft>
                <a:spcPct val="0"/>
              </a:spcAft>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Recommend a follow-up assessment </a:t>
            </a:r>
            <a:endParaRPr lang="en-US" sz="18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25588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Step 6: Leadership Debrief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Provide report and debrief </a:t>
            </a:r>
            <a:r>
              <a:rPr lang="en-US" sz="1800" kern="0" dirty="0">
                <a:solidFill>
                  <a:srgbClr val="000000"/>
                </a:solidFill>
                <a:latin typeface="Arial"/>
                <a:ea typeface="ＭＳ Ｐゴシック" charset="-128"/>
              </a:rPr>
              <a:t>findings to </a:t>
            </a:r>
            <a:r>
              <a:rPr lang="en-US" sz="1800" b="1" kern="0" dirty="0">
                <a:solidFill>
                  <a:srgbClr val="000000"/>
                </a:solidFill>
                <a:latin typeface="Arial"/>
                <a:ea typeface="ＭＳ Ｐゴシック" charset="-128"/>
              </a:rPr>
              <a:t>appropriate levels </a:t>
            </a:r>
            <a:r>
              <a:rPr lang="en-US" sz="1800" kern="0" dirty="0">
                <a:solidFill>
                  <a:srgbClr val="000000"/>
                </a:solidFill>
                <a:latin typeface="Arial"/>
                <a:ea typeface="ＭＳ Ｐゴシック" charset="-128"/>
              </a:rPr>
              <a:t>of </a:t>
            </a:r>
            <a:r>
              <a:rPr lang="en-US" sz="1800" kern="0" dirty="0" smtClean="0">
                <a:solidFill>
                  <a:srgbClr val="000000"/>
                </a:solidFill>
                <a:latin typeface="Arial"/>
                <a:ea typeface="ＭＳ Ｐゴシック" charset="-128"/>
              </a:rPr>
              <a:t>leadership</a:t>
            </a:r>
          </a:p>
          <a:p>
            <a:pPr eaLnBrk="0" fontAlgn="base" hangingPunct="0">
              <a:lnSpc>
                <a:spcPct val="100000"/>
              </a:lnSpc>
              <a:spcBef>
                <a:spcPts val="0"/>
              </a:spcBef>
              <a:spcAft>
                <a:spcPct val="0"/>
              </a:spcAft>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Offer </a:t>
            </a:r>
            <a:r>
              <a:rPr lang="en-US" sz="1800" kern="0" dirty="0">
                <a:solidFill>
                  <a:srgbClr val="000000"/>
                </a:solidFill>
                <a:latin typeface="Arial"/>
                <a:ea typeface="ＭＳ Ｐゴシック" charset="-128"/>
              </a:rPr>
              <a:t>feedback and </a:t>
            </a:r>
            <a:r>
              <a:rPr lang="en-US" sz="1800" kern="0" dirty="0" smtClean="0">
                <a:solidFill>
                  <a:srgbClr val="000000"/>
                </a:solidFill>
                <a:latin typeface="Arial"/>
                <a:ea typeface="ＭＳ Ｐゴシック" charset="-128"/>
              </a:rPr>
              <a:t>recommendations</a:t>
            </a:r>
          </a:p>
          <a:p>
            <a:pPr eaLnBrk="0" fontAlgn="base" hangingPunct="0">
              <a:lnSpc>
                <a:spcPct val="100000"/>
              </a:lnSpc>
              <a:spcBef>
                <a:spcPts val="0"/>
              </a:spcBef>
              <a:spcAft>
                <a:spcPct val="0"/>
              </a:spcAft>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Recommend </a:t>
            </a:r>
            <a:r>
              <a:rPr lang="en-US" sz="1800" kern="0" dirty="0">
                <a:solidFill>
                  <a:srgbClr val="000000"/>
                </a:solidFill>
                <a:latin typeface="Arial"/>
                <a:ea typeface="ＭＳ Ｐゴシック" charset="-128"/>
              </a:rPr>
              <a:t>resources for </a:t>
            </a:r>
            <a:r>
              <a:rPr lang="en-US" sz="1800" kern="0" dirty="0" smtClean="0">
                <a:solidFill>
                  <a:srgbClr val="000000"/>
                </a:solidFill>
                <a:latin typeface="Arial"/>
                <a:ea typeface="ＭＳ Ｐゴシック" charset="-128"/>
              </a:rPr>
              <a:t>support</a:t>
            </a:r>
          </a:p>
          <a:p>
            <a:pPr eaLnBrk="0" fontAlgn="base" hangingPunct="0">
              <a:lnSpc>
                <a:spcPct val="100000"/>
              </a:lnSpc>
              <a:spcBef>
                <a:spcPts val="0"/>
              </a:spcBef>
              <a:spcAft>
                <a:spcPct val="0"/>
              </a:spcAft>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a:solidFill>
                  <a:srgbClr val="000000"/>
                </a:solidFill>
                <a:latin typeface="Arial"/>
                <a:ea typeface="ＭＳ Ｐゴシック" charset="-128"/>
              </a:rPr>
              <a:t>Determine follow-on plan </a:t>
            </a:r>
            <a:r>
              <a:rPr lang="en-US" sz="1800" b="1" kern="0" dirty="0">
                <a:solidFill>
                  <a:srgbClr val="000000"/>
                </a:solidFill>
                <a:latin typeface="Arial"/>
                <a:ea typeface="ＭＳ Ｐゴシック" charset="-128"/>
              </a:rPr>
              <a:t>(SoM, Buddy Care, </a:t>
            </a:r>
            <a:r>
              <a:rPr lang="en-US" sz="1800" b="1" kern="0" dirty="0" smtClean="0">
                <a:solidFill>
                  <a:srgbClr val="000000"/>
                </a:solidFill>
                <a:latin typeface="Arial"/>
                <a:ea typeface="ＭＳ Ｐゴシック" charset="-128"/>
              </a:rPr>
              <a:t>Training(s))</a:t>
            </a:r>
          </a:p>
          <a:p>
            <a:pPr eaLnBrk="0" fontAlgn="base" hangingPunct="0">
              <a:lnSpc>
                <a:spcPct val="100000"/>
              </a:lnSpc>
              <a:spcBef>
                <a:spcPts val="0"/>
              </a:spcBef>
              <a:spcAft>
                <a:spcPct val="0"/>
              </a:spcAft>
              <a:defRPr/>
            </a:pPr>
            <a:endParaRPr lang="en-US" sz="1800" b="1" kern="0" dirty="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Schedule a follow-up assessment </a:t>
            </a:r>
          </a:p>
          <a:p>
            <a:pPr eaLnBrk="0" fontAlgn="base" hangingPunct="0">
              <a:lnSpc>
                <a:spcPct val="100000"/>
              </a:lnSpc>
              <a:spcBef>
                <a:spcPts val="0"/>
              </a:spcBef>
              <a:spcAft>
                <a:spcPct val="0"/>
              </a:spcAft>
              <a:defRPr/>
            </a:pPr>
            <a:endParaRPr lang="en-US" sz="1800" kern="0" dirty="0" smtClean="0">
              <a:solidFill>
                <a:srgbClr val="000000"/>
              </a:solidFill>
              <a:latin typeface="Arial"/>
              <a:ea typeface="ＭＳ Ｐゴシック" charset="-128"/>
            </a:endParaRPr>
          </a:p>
          <a:p>
            <a:pPr eaLnBrk="0" fontAlgn="base" hangingPunct="0">
              <a:lnSpc>
                <a:spcPct val="100000"/>
              </a:lnSpc>
              <a:spcBef>
                <a:spcPts val="0"/>
              </a:spcBef>
              <a:spcAft>
                <a:spcPct val="0"/>
              </a:spcAft>
              <a:defRPr/>
            </a:pPr>
            <a:r>
              <a:rPr lang="en-US" sz="1800" kern="0" dirty="0" smtClean="0">
                <a:solidFill>
                  <a:srgbClr val="000000"/>
                </a:solidFill>
                <a:latin typeface="Arial"/>
                <a:ea typeface="ＭＳ Ｐゴシック" charset="-128"/>
              </a:rPr>
              <a:t>Offer </a:t>
            </a:r>
            <a:r>
              <a:rPr lang="en-US" sz="1800" kern="0" dirty="0">
                <a:solidFill>
                  <a:srgbClr val="000000"/>
                </a:solidFill>
                <a:latin typeface="Arial"/>
                <a:ea typeface="ＭＳ Ｐゴシック" charset="-128"/>
              </a:rPr>
              <a:t>consultation (as needed) </a:t>
            </a:r>
          </a:p>
          <a:p>
            <a:pPr eaLnBrk="0" fontAlgn="base" hangingPunct="0">
              <a:lnSpc>
                <a:spcPct val="120000"/>
              </a:lnSpc>
              <a:spcBef>
                <a:spcPts val="0"/>
              </a:spcBef>
              <a:spcAft>
                <a:spcPct val="0"/>
              </a:spcAft>
              <a:defRPr/>
            </a:pPr>
            <a:endParaRPr lang="en-US" sz="20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442378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80527" y="1586203"/>
            <a:ext cx="5782945" cy="4068147"/>
          </a:xfrm>
          <a:prstGeom prst="rect">
            <a:avLst/>
          </a:prstGeom>
          <a:noFill/>
        </p:spPr>
      </p:pic>
      <p:sp>
        <p:nvSpPr>
          <p:cNvPr id="3" name="Title 1"/>
          <p:cNvSpPr txBox="1">
            <a:spLocks/>
          </p:cNvSpPr>
          <p:nvPr/>
        </p:nvSpPr>
        <p:spPr>
          <a:xfrm>
            <a:off x="0" y="-23052"/>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spTree>
    <p:extLst>
      <p:ext uri="{BB962C8B-B14F-4D97-AF65-F5344CB8AC3E}">
        <p14:creationId xmlns:p14="http://schemas.microsoft.com/office/powerpoint/2010/main" val="277094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28916" y="-56070"/>
            <a:ext cx="8229600" cy="968375"/>
          </a:xfrm>
        </p:spPr>
        <p:txBody>
          <a:bodyPr/>
          <a:lstStyle/>
          <a:p>
            <a:pPr algn="ctr"/>
            <a:r>
              <a:rPr lang="en-US" dirty="0" smtClean="0"/>
              <a:t>How the TFWP Works </a:t>
            </a:r>
            <a:endParaRPr lang="en-US" dirty="0"/>
          </a:p>
        </p:txBody>
      </p:sp>
      <p:sp>
        <p:nvSpPr>
          <p:cNvPr id="3" name="Date Placeholder 2"/>
          <p:cNvSpPr>
            <a:spLocks noGrp="1"/>
          </p:cNvSpPr>
          <p:nvPr>
            <p:ph type="dt" sz="half" idx="10"/>
          </p:nvPr>
        </p:nvSpPr>
        <p:spPr/>
        <p:txBody>
          <a:bodyPr/>
          <a:lstStyle/>
          <a:p>
            <a:pPr>
              <a:defRPr/>
            </a:pPr>
            <a:fld id="{EC3CF41F-2E27-4709-ABEB-93BF681F3499}" type="datetime8">
              <a:rPr lang="en-US" smtClean="0"/>
              <a:pPr>
                <a:defRPr/>
              </a:pPr>
              <a:t>6/23/2021 9:41 PM</a:t>
            </a:fld>
            <a:endParaRPr lang="en-US"/>
          </a:p>
        </p:txBody>
      </p:sp>
      <p:sp>
        <p:nvSpPr>
          <p:cNvPr id="4" name="Footer Placeholder 3"/>
          <p:cNvSpPr>
            <a:spLocks noGrp="1"/>
          </p:cNvSpPr>
          <p:nvPr>
            <p:ph type="ftr" sz="quarter" idx="11"/>
          </p:nvPr>
        </p:nvSpPr>
        <p:spPr/>
        <p:txBody>
          <a:bodyPr/>
          <a:lstStyle/>
          <a:p>
            <a:pPr>
              <a:defRPr/>
            </a:pPr>
            <a:r>
              <a:rPr lang="en-US" smtClean="0"/>
              <a:t>Document Classification | Title of Presentation | Office | Presenter | Audience | Date of Presentation</a:t>
            </a:r>
            <a:endParaRPr lang="en-US"/>
          </a:p>
        </p:txBody>
      </p:sp>
      <p:sp>
        <p:nvSpPr>
          <p:cNvPr id="5" name="Slide Number Placeholder 4"/>
          <p:cNvSpPr>
            <a:spLocks noGrp="1"/>
          </p:cNvSpPr>
          <p:nvPr>
            <p:ph type="sldNum" sz="quarter" idx="12"/>
          </p:nvPr>
        </p:nvSpPr>
        <p:spPr/>
        <p:txBody>
          <a:bodyPr/>
          <a:lstStyle/>
          <a:p>
            <a:pPr>
              <a:defRPr/>
            </a:pPr>
            <a:fld id="{7C80F1DD-E06E-4D5C-B826-41AD119EE9D7}" type="slidenum">
              <a:rPr lang="en-US" altLang="en-US" smtClean="0"/>
              <a:pPr>
                <a:defRPr/>
              </a:pPr>
              <a:t>14</a:t>
            </a:fld>
            <a:endParaRPr lang="en-US" altLang="en-US"/>
          </a:p>
        </p:txBody>
      </p:sp>
      <p:sp>
        <p:nvSpPr>
          <p:cNvPr id="8" name="Oval 7"/>
          <p:cNvSpPr/>
          <p:nvPr/>
        </p:nvSpPr>
        <p:spPr bwMode="auto">
          <a:xfrm>
            <a:off x="3496233" y="1268963"/>
            <a:ext cx="2366685" cy="995422"/>
          </a:xfrm>
          <a:prstGeom prst="ellipse">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Readiness? You or Unit </a:t>
            </a:r>
          </a:p>
        </p:txBody>
      </p:sp>
      <p:sp>
        <p:nvSpPr>
          <p:cNvPr id="10" name="Oval 9"/>
          <p:cNvSpPr/>
          <p:nvPr/>
        </p:nvSpPr>
        <p:spPr bwMode="auto">
          <a:xfrm>
            <a:off x="6866965" y="2697177"/>
            <a:ext cx="1667435" cy="1861006"/>
          </a:xfrm>
          <a:prstGeom prst="ellipse">
            <a:avLst/>
          </a:prstGeom>
          <a:solidFill>
            <a:schemeClr val="accent1">
              <a:lumMod val="40000"/>
              <a:lumOff val="60000"/>
            </a:schemeClr>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Contact EAP or HPM for</a:t>
            </a:r>
            <a:r>
              <a:rPr kumimoji="0" lang="en-US" sz="2000" b="0" i="0" u="none" strike="noStrike" cap="none" normalizeH="0" dirty="0" smtClean="0">
                <a:ln>
                  <a:noFill/>
                </a:ln>
                <a:solidFill>
                  <a:srgbClr val="092565"/>
                </a:solidFill>
                <a:effectLst/>
                <a:latin typeface="Times New Roman" pitchFamily="18" charset="0"/>
              </a:rPr>
              <a:t> URL </a:t>
            </a:r>
            <a:endParaRPr kumimoji="0" lang="en-US" sz="2000" b="0" i="0" u="none" strike="noStrike" cap="none" normalizeH="0" baseline="0" dirty="0" smtClean="0">
              <a:ln>
                <a:noFill/>
              </a:ln>
              <a:solidFill>
                <a:srgbClr val="092565"/>
              </a:solidFill>
              <a:effectLst/>
              <a:latin typeface="Times New Roman" pitchFamily="18" charset="0"/>
            </a:endParaRPr>
          </a:p>
        </p:txBody>
      </p:sp>
      <p:sp>
        <p:nvSpPr>
          <p:cNvPr id="11" name="Oval 10"/>
          <p:cNvSpPr/>
          <p:nvPr/>
        </p:nvSpPr>
        <p:spPr bwMode="auto">
          <a:xfrm>
            <a:off x="3496234" y="4558183"/>
            <a:ext cx="2366683" cy="995422"/>
          </a:xfrm>
          <a:prstGeom prst="ellipse">
            <a:avLst/>
          </a:prstGeom>
          <a:solidFill>
            <a:schemeClr val="accent1">
              <a:lumMod val="40000"/>
              <a:lumOff val="60000"/>
            </a:schemeClr>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Take Assessment </a:t>
            </a:r>
          </a:p>
        </p:txBody>
      </p:sp>
      <p:sp>
        <p:nvSpPr>
          <p:cNvPr id="12" name="Oval 11"/>
          <p:cNvSpPr/>
          <p:nvPr/>
        </p:nvSpPr>
        <p:spPr bwMode="auto">
          <a:xfrm>
            <a:off x="717172" y="3148303"/>
            <a:ext cx="1918449" cy="1428214"/>
          </a:xfrm>
          <a:prstGeom prst="ellipse">
            <a:avLst/>
          </a:prstGeom>
          <a:solidFill>
            <a:schemeClr val="accent1">
              <a:lumMod val="40000"/>
              <a:lumOff val="60000"/>
            </a:schemeClr>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Evaluate, Take Action </a:t>
            </a:r>
          </a:p>
        </p:txBody>
      </p:sp>
      <p:cxnSp>
        <p:nvCxnSpPr>
          <p:cNvPr id="14" name="Straight Arrow Connector 13"/>
          <p:cNvCxnSpPr/>
          <p:nvPr/>
        </p:nvCxnSpPr>
        <p:spPr bwMode="auto">
          <a:xfrm>
            <a:off x="5845829" y="1912102"/>
            <a:ext cx="1265326" cy="996301"/>
          </a:xfrm>
          <a:prstGeom prst="straightConnector1">
            <a:avLst/>
          </a:prstGeom>
          <a:solidFill>
            <a:srgbClr val="CCCCFF"/>
          </a:solidFill>
          <a:ln w="9525" cap="flat" cmpd="sng" algn="ctr">
            <a:solidFill>
              <a:srgbClr val="092565"/>
            </a:solidFill>
            <a:prstDash val="solid"/>
            <a:round/>
            <a:headEnd type="none" w="med" len="med"/>
            <a:tailEnd type="triangle"/>
          </a:ln>
          <a:effectLst/>
        </p:spPr>
      </p:cxnSp>
      <p:cxnSp>
        <p:nvCxnSpPr>
          <p:cNvPr id="16" name="Straight Arrow Connector 15"/>
          <p:cNvCxnSpPr>
            <a:stCxn id="10" idx="3"/>
          </p:cNvCxnSpPr>
          <p:nvPr/>
        </p:nvCxnSpPr>
        <p:spPr bwMode="auto">
          <a:xfrm flipH="1">
            <a:off x="6019800" y="4285645"/>
            <a:ext cx="1091355" cy="572105"/>
          </a:xfrm>
          <a:prstGeom prst="straightConnector1">
            <a:avLst/>
          </a:prstGeom>
          <a:solidFill>
            <a:srgbClr val="CCCCFF"/>
          </a:solidFill>
          <a:ln w="9525" cap="flat" cmpd="sng" algn="ctr">
            <a:solidFill>
              <a:srgbClr val="092565"/>
            </a:solidFill>
            <a:prstDash val="solid"/>
            <a:round/>
            <a:headEnd type="none" w="med" len="med"/>
            <a:tailEnd type="triangle"/>
          </a:ln>
          <a:effectLst/>
        </p:spPr>
      </p:cxnSp>
      <p:cxnSp>
        <p:nvCxnSpPr>
          <p:cNvPr id="18" name="Straight Arrow Connector 17"/>
          <p:cNvCxnSpPr>
            <a:stCxn id="11" idx="2"/>
          </p:cNvCxnSpPr>
          <p:nvPr/>
        </p:nvCxnSpPr>
        <p:spPr bwMode="auto">
          <a:xfrm flipH="1" flipV="1">
            <a:off x="2457450" y="4468525"/>
            <a:ext cx="1038784" cy="587369"/>
          </a:xfrm>
          <a:prstGeom prst="straightConnector1">
            <a:avLst/>
          </a:prstGeom>
          <a:solidFill>
            <a:srgbClr val="CCCCFF"/>
          </a:solidFill>
          <a:ln w="9525" cap="flat" cmpd="sng" algn="ctr">
            <a:solidFill>
              <a:srgbClr val="092565"/>
            </a:solidFill>
            <a:prstDash val="solid"/>
            <a:round/>
            <a:headEnd type="none" w="med" len="med"/>
            <a:tailEnd type="triangle"/>
          </a:ln>
          <a:effectLst/>
        </p:spPr>
      </p:cxnSp>
      <p:cxnSp>
        <p:nvCxnSpPr>
          <p:cNvPr id="20" name="Straight Arrow Connector 19"/>
          <p:cNvCxnSpPr/>
          <p:nvPr/>
        </p:nvCxnSpPr>
        <p:spPr bwMode="auto">
          <a:xfrm flipV="1">
            <a:off x="2108944" y="2043225"/>
            <a:ext cx="1416420" cy="1015420"/>
          </a:xfrm>
          <a:prstGeom prst="straightConnector1">
            <a:avLst/>
          </a:prstGeom>
          <a:solidFill>
            <a:srgbClr val="CCCCFF"/>
          </a:solidFill>
          <a:ln w="9525" cap="flat" cmpd="sng" algn="ctr">
            <a:solidFill>
              <a:srgbClr val="092565"/>
            </a:solidFill>
            <a:prstDash val="solid"/>
            <a:round/>
            <a:headEnd type="none" w="med" len="med"/>
            <a:tailEnd type="triangle"/>
          </a:ln>
          <a:effectLst/>
        </p:spPr>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233" y="2306931"/>
            <a:ext cx="2294966" cy="2161594"/>
          </a:xfrm>
          <a:prstGeom prst="rect">
            <a:avLst/>
          </a:prstGeom>
        </p:spPr>
      </p:pic>
    </p:spTree>
    <p:extLst>
      <p:ext uri="{BB962C8B-B14F-4D97-AF65-F5344CB8AC3E}">
        <p14:creationId xmlns:p14="http://schemas.microsoft.com/office/powerpoint/2010/main" val="66562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5351"/>
          </a:xfrm>
        </p:spPr>
        <p:txBody>
          <a:bodyPr>
            <a:normAutofit fontScale="90000"/>
          </a:bodyPr>
          <a:lstStyle/>
          <a:p>
            <a:endParaRPr lang="en-US" dirty="0"/>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476" t="14575" r="76593" b="34706"/>
          <a:stretch/>
        </p:blipFill>
        <p:spPr>
          <a:xfrm>
            <a:off x="2422565" y="92675"/>
            <a:ext cx="4465123" cy="5418439"/>
          </a:xfrm>
        </p:spPr>
      </p:pic>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Document Classification | Title of Presentation | Office | Presenter | Audience | Date of Presentation</a:t>
            </a:r>
            <a:endParaRPr lang="en-US"/>
          </a:p>
        </p:txBody>
      </p:sp>
      <p:sp>
        <p:nvSpPr>
          <p:cNvPr id="6" name="Slide Number Placeholder 5"/>
          <p:cNvSpPr>
            <a:spLocks noGrp="1"/>
          </p:cNvSpPr>
          <p:nvPr>
            <p:ph type="sldNum" sz="quarter" idx="12"/>
          </p:nvPr>
        </p:nvSpPr>
        <p:spPr/>
        <p:txBody>
          <a:bodyPr/>
          <a:lstStyle/>
          <a:p>
            <a:pPr>
              <a:defRPr/>
            </a:pPr>
            <a:fld id="{B837D5B1-3C46-44C6-B320-6F84699955DB}" type="slidenum">
              <a:rPr lang="en-US" altLang="en-US" smtClean="0"/>
              <a:pPr>
                <a:defRPr/>
              </a:pPr>
              <a:t>15</a:t>
            </a:fld>
            <a:endParaRPr lang="en-US" altLang="en-US"/>
          </a:p>
        </p:txBody>
      </p:sp>
      <p:sp>
        <p:nvSpPr>
          <p:cNvPr id="8" name="Rectangle 7"/>
          <p:cNvSpPr/>
          <p:nvPr/>
        </p:nvSpPr>
        <p:spPr bwMode="auto">
          <a:xfrm>
            <a:off x="457200" y="1413164"/>
            <a:ext cx="1965365" cy="1323439"/>
          </a:xfrm>
          <a:prstGeom prst="rect">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Members will receive an anonymous  personal report</a:t>
            </a:r>
          </a:p>
        </p:txBody>
      </p:sp>
      <p:sp>
        <p:nvSpPr>
          <p:cNvPr id="10" name="Rectangle 9"/>
          <p:cNvSpPr/>
          <p:nvPr/>
        </p:nvSpPr>
        <p:spPr bwMode="auto">
          <a:xfrm>
            <a:off x="457200" y="3051958"/>
            <a:ext cx="1965365" cy="1631216"/>
          </a:xfrm>
          <a:prstGeom prst="rect">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Commands will receive an aggregate report on the</a:t>
            </a:r>
            <a:r>
              <a:rPr kumimoji="0" lang="en-US" sz="2000" b="0" i="0" u="none" strike="noStrike" cap="none" normalizeH="0" dirty="0" smtClean="0">
                <a:ln>
                  <a:noFill/>
                </a:ln>
                <a:solidFill>
                  <a:srgbClr val="092565"/>
                </a:solidFill>
                <a:effectLst/>
                <a:latin typeface="Times New Roman" pitchFamily="18" charset="0"/>
              </a:rPr>
              <a:t> climate of the unit. </a:t>
            </a:r>
            <a:endParaRPr kumimoji="0" lang="en-US" sz="2000" b="0" i="0" u="none" strike="noStrike" cap="none" normalizeH="0" baseline="0" dirty="0" smtClean="0">
              <a:ln>
                <a:noFill/>
              </a:ln>
              <a:solidFill>
                <a:srgbClr val="092565"/>
              </a:solidFill>
              <a:effectLst/>
              <a:latin typeface="Times New Roman" pitchFamily="18" charset="0"/>
            </a:endParaRPr>
          </a:p>
        </p:txBody>
      </p:sp>
      <p:sp>
        <p:nvSpPr>
          <p:cNvPr id="11" name="Rectangle 10"/>
          <p:cNvSpPr/>
          <p:nvPr/>
        </p:nvSpPr>
        <p:spPr bwMode="auto">
          <a:xfrm>
            <a:off x="7148945" y="1603169"/>
            <a:ext cx="1641043" cy="2554545"/>
          </a:xfrm>
          <a:prstGeom prst="rect">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92565"/>
                </a:solidFill>
                <a:effectLst/>
                <a:latin typeface="Times New Roman" pitchFamily="18" charset="0"/>
              </a:rPr>
              <a:t>Leadership can evaluate how to improve resources to both commands and units. </a:t>
            </a:r>
          </a:p>
        </p:txBody>
      </p:sp>
    </p:spTree>
    <p:extLst>
      <p:ext uri="{BB962C8B-B14F-4D97-AF65-F5344CB8AC3E}">
        <p14:creationId xmlns:p14="http://schemas.microsoft.com/office/powerpoint/2010/main" val="3543886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3"/>
          <a:srcRect l="25181" t="11550" r="38167" b="1350"/>
          <a:stretch/>
        </p:blipFill>
        <p:spPr>
          <a:xfrm>
            <a:off x="2660073" y="968375"/>
            <a:ext cx="3740727" cy="4719906"/>
          </a:xfrm>
          <a:prstGeom prst="rect">
            <a:avLst/>
          </a:prstGeom>
        </p:spPr>
      </p:pic>
      <p:sp>
        <p:nvSpPr>
          <p:cNvPr id="4" name="Date Placeholder 3"/>
          <p:cNvSpPr>
            <a:spLocks noGrp="1"/>
          </p:cNvSpPr>
          <p:nvPr>
            <p:ph type="dt" sz="half" idx="10"/>
          </p:nvPr>
        </p:nvSpPr>
        <p:spPr/>
        <p:txBody>
          <a:bodyPr/>
          <a:lstStyle/>
          <a:p>
            <a:pPr>
              <a:defRPr/>
            </a:pPr>
            <a:fld id="{2198E8D9-E62F-48E4-AE3B-6B0405C561BA}" type="datetime8">
              <a:rPr lang="en-US" smtClean="0"/>
              <a:pPr>
                <a:defRPr/>
              </a:pPr>
              <a:t>6/23/2021 9:47 PM</a:t>
            </a:fld>
            <a:endParaRPr lang="en-US" dirty="0"/>
          </a:p>
        </p:txBody>
      </p:sp>
      <p:sp>
        <p:nvSpPr>
          <p:cNvPr id="5" name="Footer Placeholder 4"/>
          <p:cNvSpPr>
            <a:spLocks noGrp="1"/>
          </p:cNvSpPr>
          <p:nvPr>
            <p:ph type="ftr" sz="quarter" idx="11"/>
          </p:nvPr>
        </p:nvSpPr>
        <p:spPr/>
        <p:txBody>
          <a:bodyPr/>
          <a:lstStyle/>
          <a:p>
            <a:pPr>
              <a:defRPr/>
            </a:pPr>
            <a:r>
              <a:rPr lang="en-US" smtClean="0"/>
              <a:t>Document Classification | Title of Presentation | Office | Presenter | Audience | Date of Presentation</a:t>
            </a:r>
            <a:endParaRPr lang="en-US"/>
          </a:p>
        </p:txBody>
      </p:sp>
      <p:sp>
        <p:nvSpPr>
          <p:cNvPr id="6" name="Slide Number Placeholder 5"/>
          <p:cNvSpPr>
            <a:spLocks noGrp="1"/>
          </p:cNvSpPr>
          <p:nvPr>
            <p:ph type="sldNum" sz="quarter" idx="12"/>
          </p:nvPr>
        </p:nvSpPr>
        <p:spPr/>
        <p:txBody>
          <a:bodyPr/>
          <a:lstStyle/>
          <a:p>
            <a:pPr>
              <a:defRPr/>
            </a:pPr>
            <a:fld id="{B837D5B1-3C46-44C6-B320-6F84699955DB}" type="slidenum">
              <a:rPr lang="en-US" altLang="en-US" smtClean="0"/>
              <a:pPr>
                <a:defRPr/>
              </a:pPr>
              <a:t>16</a:t>
            </a:fld>
            <a:endParaRPr lang="en-US" altLang="en-US"/>
          </a:p>
        </p:txBody>
      </p:sp>
      <p:pic>
        <p:nvPicPr>
          <p:cNvPr id="8" name="Picture 7"/>
          <p:cNvPicPr>
            <a:picLocks noChangeAspect="1"/>
          </p:cNvPicPr>
          <p:nvPr/>
        </p:nvPicPr>
        <p:blipFill rotWithShape="1">
          <a:blip r:embed="rId4"/>
          <a:srcRect l="36650" t="10004" r="45739" b="84138"/>
          <a:stretch/>
        </p:blipFill>
        <p:spPr>
          <a:xfrm>
            <a:off x="3083442" y="1398099"/>
            <a:ext cx="893135" cy="276445"/>
          </a:xfrm>
          <a:prstGeom prst="rect">
            <a:avLst/>
          </a:prstGeom>
        </p:spPr>
      </p:pic>
      <p:sp>
        <p:nvSpPr>
          <p:cNvPr id="10" name="TextBox 9"/>
          <p:cNvSpPr txBox="1"/>
          <p:nvPr/>
        </p:nvSpPr>
        <p:spPr>
          <a:xfrm>
            <a:off x="2998227" y="1398099"/>
            <a:ext cx="1532209" cy="276999"/>
          </a:xfrm>
          <a:prstGeom prst="rect">
            <a:avLst/>
          </a:prstGeom>
          <a:noFill/>
        </p:spPr>
        <p:txBody>
          <a:bodyPr wrap="square" rtlCol="0">
            <a:spAutoFit/>
          </a:bodyPr>
          <a:lstStyle/>
          <a:p>
            <a:r>
              <a:rPr lang="en-US" sz="1200" dirty="0">
                <a:solidFill>
                  <a:srgbClr val="2A2A2A"/>
                </a:solidFill>
                <a:latin typeface="Microsoft YaHei" panose="020B0503020204020204" pitchFamily="34" charset="-122"/>
                <a:ea typeface="Microsoft YaHei" panose="020B0503020204020204" pitchFamily="34" charset="-122"/>
              </a:rPr>
              <a:t>&lt;</a:t>
            </a:r>
            <a:r>
              <a:rPr lang="en-US" sz="1200" dirty="0" smtClean="0">
                <a:solidFill>
                  <a:srgbClr val="2A2A2A"/>
                </a:solidFill>
                <a:latin typeface="Microsoft YaHei" panose="020B0503020204020204" pitchFamily="34" charset="-122"/>
                <a:ea typeface="Microsoft YaHei" panose="020B0503020204020204" pitchFamily="34" charset="-122"/>
              </a:rPr>
              <a:t>Unit Name&gt;</a:t>
            </a:r>
            <a:endParaRPr lang="en-US" sz="1200" dirty="0">
              <a:solidFill>
                <a:srgbClr val="2A2A2A"/>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0116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3"/>
          <a:srcRect l="56929" r="21948"/>
          <a:stretch/>
        </p:blipFill>
        <p:spPr>
          <a:xfrm>
            <a:off x="2933205" y="968375"/>
            <a:ext cx="3277590" cy="4755531"/>
          </a:xfrm>
          <a:prstGeom prst="rect">
            <a:avLst/>
          </a:prstGeom>
        </p:spPr>
      </p:pic>
      <p:sp>
        <p:nvSpPr>
          <p:cNvPr id="4" name="Date Placeholder 3"/>
          <p:cNvSpPr>
            <a:spLocks noGrp="1"/>
          </p:cNvSpPr>
          <p:nvPr>
            <p:ph type="dt" sz="half" idx="10"/>
          </p:nvPr>
        </p:nvSpPr>
        <p:spPr/>
        <p:txBody>
          <a:bodyPr/>
          <a:lstStyle/>
          <a:p>
            <a:pPr>
              <a:defRPr/>
            </a:pPr>
            <a:fld id="{2198E8D9-E62F-48E4-AE3B-6B0405C561BA}" type="datetime8">
              <a:rPr lang="en-US" smtClean="0"/>
              <a:pPr>
                <a:defRPr/>
              </a:pPr>
              <a:t>6/23/2021 9:48 PM</a:t>
            </a:fld>
            <a:endParaRPr lang="en-US" dirty="0"/>
          </a:p>
        </p:txBody>
      </p:sp>
      <p:sp>
        <p:nvSpPr>
          <p:cNvPr id="5" name="Footer Placeholder 4"/>
          <p:cNvSpPr>
            <a:spLocks noGrp="1"/>
          </p:cNvSpPr>
          <p:nvPr>
            <p:ph type="ftr" sz="quarter" idx="11"/>
          </p:nvPr>
        </p:nvSpPr>
        <p:spPr/>
        <p:txBody>
          <a:bodyPr/>
          <a:lstStyle/>
          <a:p>
            <a:pPr>
              <a:defRPr/>
            </a:pPr>
            <a:r>
              <a:rPr lang="en-US" smtClean="0"/>
              <a:t>Document Classification | Title of Presentation | Office | Presenter | Audience | Date of Presentation</a:t>
            </a:r>
            <a:endParaRPr lang="en-US"/>
          </a:p>
        </p:txBody>
      </p:sp>
      <p:sp>
        <p:nvSpPr>
          <p:cNvPr id="6" name="Slide Number Placeholder 5"/>
          <p:cNvSpPr>
            <a:spLocks noGrp="1"/>
          </p:cNvSpPr>
          <p:nvPr>
            <p:ph type="sldNum" sz="quarter" idx="12"/>
          </p:nvPr>
        </p:nvSpPr>
        <p:spPr/>
        <p:txBody>
          <a:bodyPr/>
          <a:lstStyle/>
          <a:p>
            <a:pPr>
              <a:defRPr/>
            </a:pPr>
            <a:fld id="{B837D5B1-3C46-44C6-B320-6F84699955DB}" type="slidenum">
              <a:rPr lang="en-US" altLang="en-US" smtClean="0"/>
              <a:pPr>
                <a:defRPr/>
              </a:pPr>
              <a:t>17</a:t>
            </a:fld>
            <a:endParaRPr lang="en-US" altLang="en-US"/>
          </a:p>
        </p:txBody>
      </p:sp>
    </p:spTree>
    <p:extLst>
      <p:ext uri="{BB962C8B-B14F-4D97-AF65-F5344CB8AC3E}">
        <p14:creationId xmlns:p14="http://schemas.microsoft.com/office/powerpoint/2010/main" val="3693312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Learning Objectives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lvl="0">
              <a:lnSpc>
                <a:spcPct val="100000"/>
              </a:lnSpc>
              <a:spcBef>
                <a:spcPts val="0"/>
              </a:spcBef>
            </a:pPr>
            <a:r>
              <a:rPr lang="en-US" sz="1800" b="1" dirty="0" smtClean="0">
                <a:latin typeface="Arial" panose="020B0604020202020204" pitchFamily="34" charset="0"/>
                <a:cs typeface="Arial" panose="020B0604020202020204" pitchFamily="34" charset="0"/>
              </a:rPr>
              <a:t>EXPLAIN </a:t>
            </a:r>
            <a:r>
              <a:rPr lang="en-US" sz="1800" dirty="0">
                <a:latin typeface="Arial" panose="020B0604020202020204" pitchFamily="34" charset="0"/>
                <a:cs typeface="Arial" panose="020B0604020202020204" pitchFamily="34" charset="0"/>
              </a:rPr>
              <a:t>what a unit assessment is and</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purpose of it</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where a request and/or recommendation for a unit assessment comes from</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IDENTIFY </a:t>
            </a:r>
            <a:r>
              <a:rPr lang="en-US" sz="1800" dirty="0">
                <a:latin typeface="Arial" panose="020B0604020202020204" pitchFamily="34" charset="0"/>
                <a:cs typeface="Arial" panose="020B0604020202020204" pitchFamily="34" charset="0"/>
              </a:rPr>
              <a:t>the six steps and</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DESCRIBE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process of a unit assessment </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IDENTIFY</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tools used to conduct a unit assessment</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smtClean="0">
                <a:latin typeface="Arial" panose="020B0604020202020204" pitchFamily="34" charset="0"/>
                <a:cs typeface="Arial" panose="020B0604020202020204" pitchFamily="34" charset="0"/>
              </a:rPr>
              <a:t>IDENTIFY </a:t>
            </a:r>
            <a:r>
              <a:rPr lang="en-US" sz="1800" dirty="0">
                <a:latin typeface="Arial" panose="020B0604020202020204" pitchFamily="34" charset="0"/>
                <a:cs typeface="Arial" panose="020B0604020202020204" pitchFamily="34" charset="0"/>
              </a:rPr>
              <a:t>and</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DISCUSS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what is included in a unit assessment summary report and leadership debrief</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8" name="Group 7"/>
          <p:cNvGrpSpPr/>
          <p:nvPr/>
        </p:nvGrpSpPr>
        <p:grpSpPr>
          <a:xfrm>
            <a:off x="0" y="-265739"/>
            <a:ext cx="9144000" cy="1433925"/>
            <a:chOff x="-9633285" y="1601170"/>
            <a:chExt cx="9144000" cy="1191237"/>
          </a:xfrm>
        </p:grpSpPr>
        <p:sp>
          <p:nvSpPr>
            <p:cNvPr id="9"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10" name="Group 9"/>
            <p:cNvGrpSpPr/>
            <p:nvPr/>
          </p:nvGrpSpPr>
          <p:grpSpPr>
            <a:xfrm>
              <a:off x="-7813493" y="1786199"/>
              <a:ext cx="896528" cy="915114"/>
              <a:chOff x="-914400" y="1752600"/>
              <a:chExt cx="816935" cy="816935"/>
            </a:xfrm>
          </p:grpSpPr>
          <p:sp>
            <p:nvSpPr>
              <p:cNvPr id="15" name="Oval 1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6" name="Picture 1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1" name="Group 10"/>
            <p:cNvGrpSpPr/>
            <p:nvPr/>
          </p:nvGrpSpPr>
          <p:grpSpPr>
            <a:xfrm>
              <a:off x="-8699263" y="1786199"/>
              <a:ext cx="883997" cy="877900"/>
              <a:chOff x="9134475" y="914400"/>
              <a:chExt cx="883997" cy="877900"/>
            </a:xfrm>
          </p:grpSpPr>
          <p:sp>
            <p:nvSpPr>
              <p:cNvPr id="13" name="Oval 1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9233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What is a Unit Assessment?</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a:lnSpc>
                <a:spcPct val="100000"/>
              </a:lnSpc>
              <a:spcBef>
                <a:spcPts val="0"/>
              </a:spcBef>
              <a:defRPr/>
            </a:pPr>
            <a:r>
              <a:rPr lang="en-US" sz="1800" dirty="0" smtClean="0">
                <a:latin typeface="Arial" panose="020B0604020202020204" pitchFamily="34" charset="0"/>
                <a:cs typeface="Arial" panose="020B0604020202020204" pitchFamily="34" charset="0"/>
              </a:rPr>
              <a:t>A leadership tool to evaluate the overall functioning and stress health of a unit</a:t>
            </a:r>
          </a:p>
          <a:p>
            <a:pPr marL="0" indent="0">
              <a:lnSpc>
                <a:spcPct val="100000"/>
              </a:lnSpc>
              <a:spcBef>
                <a:spcPts val="0"/>
              </a:spcBef>
              <a:buNone/>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panose="020B0604020202020204" pitchFamily="34" charset="0"/>
                <a:cs typeface="Arial" panose="020B0604020202020204" pitchFamily="34" charset="0"/>
              </a:rPr>
              <a:t>Where observable changes in function or statements of distress are </a:t>
            </a:r>
            <a:r>
              <a:rPr lang="en-US" sz="1800" dirty="0" smtClean="0">
                <a:latin typeface="Arial" panose="020B0604020202020204" pitchFamily="34" charset="0"/>
                <a:cs typeface="Arial" panose="020B0604020202020204" pitchFamily="34" charset="0"/>
              </a:rPr>
              <a:t>apparent</a:t>
            </a:r>
          </a:p>
          <a:p>
            <a:pPr marL="0" indent="0">
              <a:lnSpc>
                <a:spcPct val="100000"/>
              </a:lnSpc>
              <a:spcBef>
                <a:spcPts val="0"/>
              </a:spcBef>
              <a:buNone/>
              <a:defRPr/>
            </a:pPr>
            <a:endParaRPr lang="en-US" sz="1800" dirty="0">
              <a:latin typeface="Arial" panose="020B0604020202020204" pitchFamily="34" charset="0"/>
              <a:cs typeface="Arial" panose="020B0604020202020204" pitchFamily="34" charset="0"/>
            </a:endParaRPr>
          </a:p>
          <a:p>
            <a:pPr>
              <a:lnSpc>
                <a:spcPct val="100000"/>
              </a:lnSpc>
              <a:spcBef>
                <a:spcPts val="0"/>
              </a:spcBef>
              <a:defRPr/>
            </a:pPr>
            <a:r>
              <a:rPr lang="en-US" sz="1800" dirty="0">
                <a:latin typeface="Arial" charset="0"/>
                <a:ea typeface="ＭＳ Ｐゴシック" charset="0"/>
                <a:cs typeface="ＭＳ Ｐゴシック" charset="0"/>
              </a:rPr>
              <a:t>Where there is a noticeable decrease in </a:t>
            </a:r>
            <a:r>
              <a:rPr lang="en-US" sz="1800" dirty="0" smtClean="0">
                <a:latin typeface="Arial" charset="0"/>
                <a:ea typeface="ＭＳ Ｐゴシック" charset="0"/>
                <a:cs typeface="ＭＳ Ｐゴシック" charset="0"/>
              </a:rPr>
              <a:t>morale</a:t>
            </a:r>
          </a:p>
          <a:p>
            <a:pPr marL="0" indent="0">
              <a:lnSpc>
                <a:spcPct val="100000"/>
              </a:lnSpc>
              <a:spcBef>
                <a:spcPts val="0"/>
              </a:spcBef>
              <a:buNone/>
              <a:defRPr/>
            </a:pPr>
            <a:endParaRPr lang="en-US" sz="1800" dirty="0">
              <a:latin typeface="Arial" charset="0"/>
              <a:ea typeface="ＭＳ Ｐゴシック" charset="0"/>
              <a:cs typeface="ＭＳ Ｐゴシック" charset="0"/>
            </a:endParaRPr>
          </a:p>
          <a:p>
            <a:pPr>
              <a:lnSpc>
                <a:spcPct val="100000"/>
              </a:lnSpc>
              <a:spcBef>
                <a:spcPts val="0"/>
              </a:spcBef>
              <a:defRPr/>
            </a:pPr>
            <a:r>
              <a:rPr lang="en-US" sz="1800" dirty="0" smtClean="0">
                <a:latin typeface="Arial" charset="0"/>
                <a:ea typeface="ＭＳ Ｐゴシック" charset="0"/>
                <a:cs typeface="ＭＳ Ｐゴシック" charset="0"/>
              </a:rPr>
              <a:t>During or after an accident or traumatic event</a:t>
            </a:r>
          </a:p>
          <a:p>
            <a:pPr marL="0" indent="0">
              <a:lnSpc>
                <a:spcPct val="100000"/>
              </a:lnSpc>
              <a:spcBef>
                <a:spcPts val="0"/>
              </a:spcBef>
              <a:buNone/>
              <a:defRPr/>
            </a:pPr>
            <a:endParaRPr lang="en-US" sz="1800" dirty="0">
              <a:latin typeface="Arial" charset="0"/>
              <a:ea typeface="ＭＳ Ｐゴシック" charset="0"/>
              <a:cs typeface="ＭＳ Ｐゴシック" charset="0"/>
            </a:endParaRPr>
          </a:p>
          <a:p>
            <a:pPr marL="0" indent="0">
              <a:lnSpc>
                <a:spcPct val="100000"/>
              </a:lnSpc>
              <a:spcBef>
                <a:spcPts val="0"/>
              </a:spcBef>
              <a:buNone/>
            </a:pPr>
            <a:endParaRPr lang="en-US" sz="20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611284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Requests and Collaborations</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lnSpc>
                <a:spcPct val="100000"/>
              </a:lnSpc>
              <a:spcBef>
                <a:spcPts val="0"/>
              </a:spcBef>
            </a:pPr>
            <a:r>
              <a:rPr lang="en-US" sz="1800" dirty="0">
                <a:latin typeface="Arial" charset="0"/>
                <a:ea typeface="ＭＳ Ｐゴシック" charset="0"/>
                <a:cs typeface="ＭＳ Ｐゴシック" charset="0"/>
              </a:rPr>
              <a:t>Requests are </a:t>
            </a:r>
            <a:r>
              <a:rPr lang="en-US" sz="1800" b="1" dirty="0">
                <a:latin typeface="Arial" charset="0"/>
                <a:ea typeface="ＭＳ Ｐゴシック" charset="0"/>
                <a:cs typeface="ＭＳ Ｐゴシック" charset="0"/>
              </a:rPr>
              <a:t>activated </a:t>
            </a:r>
            <a:r>
              <a:rPr lang="en-US" sz="1800" b="1" dirty="0" smtClean="0">
                <a:latin typeface="Arial" charset="0"/>
                <a:ea typeface="ＭＳ Ｐゴシック" charset="0"/>
                <a:cs typeface="ＭＳ Ｐゴシック" charset="0"/>
              </a:rPr>
              <a:t>by </a:t>
            </a:r>
            <a:r>
              <a:rPr lang="en-US" sz="1800" b="1" dirty="0" smtClean="0">
                <a:latin typeface="Arial" charset="0"/>
                <a:ea typeface="ＭＳ Ｐゴシック" charset="0"/>
                <a:cs typeface="ＭＳ Ｐゴシック" charset="0"/>
              </a:rPr>
              <a:t>OSC </a:t>
            </a:r>
            <a:r>
              <a:rPr lang="en-US" sz="1800" b="1" dirty="0" smtClean="0">
                <a:latin typeface="Arial" charset="0"/>
                <a:ea typeface="ＭＳ Ｐゴシック" charset="0"/>
                <a:cs typeface="ＭＳ Ｐゴシック" charset="0"/>
              </a:rPr>
              <a:t>unit </a:t>
            </a:r>
            <a:r>
              <a:rPr lang="en-US" sz="1800" b="1" dirty="0" smtClean="0">
                <a:latin typeface="Arial" charset="0"/>
                <a:ea typeface="ＭＳ Ｐゴシック" charset="0"/>
                <a:cs typeface="ＭＳ Ｐゴシック" charset="0"/>
              </a:rPr>
              <a:t>leader </a:t>
            </a:r>
            <a:r>
              <a:rPr lang="en-US" sz="1800" b="1" dirty="0" smtClean="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or as a recommendation by </a:t>
            </a:r>
            <a:r>
              <a:rPr lang="en-US" sz="1800" dirty="0" smtClean="0">
                <a:latin typeface="Arial" charset="0"/>
                <a:ea typeface="ＭＳ Ｐゴシック" charset="0"/>
                <a:cs typeface="ＭＳ Ｐゴシック" charset="0"/>
              </a:rPr>
              <a:t>command leadership</a:t>
            </a: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Expectation </a:t>
            </a:r>
            <a:r>
              <a:rPr lang="en-US" sz="1800" dirty="0">
                <a:latin typeface="Arial" charset="0"/>
                <a:ea typeface="ＭＳ Ｐゴシック" charset="0"/>
                <a:cs typeface="ＭＳ Ｐゴシック" charset="0"/>
              </a:rPr>
              <a:t>will be that unit leaders will discuss the request of a unit assessment with chain of command (COC) as appropriate </a:t>
            </a: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Service member(s) collaborate </a:t>
            </a:r>
            <a:r>
              <a:rPr lang="en-US" sz="1800" dirty="0">
                <a:latin typeface="Arial" charset="0"/>
                <a:ea typeface="ＭＳ Ｐゴシック" charset="0"/>
                <a:cs typeface="ＭＳ Ｐゴシック" charset="0"/>
              </a:rPr>
              <a:t>with unit assessment </a:t>
            </a:r>
            <a:r>
              <a:rPr lang="en-US" sz="1800" dirty="0" smtClean="0">
                <a:latin typeface="Arial" charset="0"/>
                <a:ea typeface="ＭＳ Ｐゴシック" charset="0"/>
                <a:cs typeface="ＭＳ Ｐゴシック" charset="0"/>
              </a:rPr>
              <a:t>requester(s) </a:t>
            </a:r>
            <a:r>
              <a:rPr lang="en-US" sz="1800" dirty="0">
                <a:latin typeface="Arial" charset="0"/>
                <a:ea typeface="ＭＳ Ｐゴシック" charset="0"/>
                <a:cs typeface="ＭＳ Ｐゴシック" charset="0"/>
              </a:rPr>
              <a:t>to gather information </a:t>
            </a:r>
            <a:r>
              <a:rPr lang="en-US" sz="1800" dirty="0" smtClean="0">
                <a:latin typeface="Arial" charset="0"/>
                <a:ea typeface="ＭＳ Ｐゴシック" charset="0"/>
                <a:cs typeface="ＭＳ Ｐゴシック" charset="0"/>
              </a:rPr>
              <a:t>and </a:t>
            </a:r>
            <a:r>
              <a:rPr lang="en-US" sz="1800" dirty="0">
                <a:latin typeface="Arial" charset="0"/>
                <a:ea typeface="ＭＳ Ｐゴシック" charset="0"/>
                <a:cs typeface="ＭＳ Ｐゴシック" charset="0"/>
              </a:rPr>
              <a:t>coordinate assessment</a:t>
            </a: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Transparency and active </a:t>
            </a:r>
            <a:r>
              <a:rPr lang="en-US" sz="1800" dirty="0">
                <a:latin typeface="Arial" charset="0"/>
                <a:ea typeface="ＭＳ Ｐゴシック" charset="0"/>
                <a:cs typeface="ＭＳ Ｐゴシック" charset="0"/>
              </a:rPr>
              <a:t>communication across multidisciplinary roles regarding individual and command challenges are essential </a:t>
            </a:r>
            <a:r>
              <a:rPr lang="en-US" sz="1800" dirty="0" smtClean="0">
                <a:latin typeface="Arial" charset="0"/>
                <a:ea typeface="ＭＳ Ｐゴシック" charset="0"/>
                <a:cs typeface="ＭＳ Ｐゴシック" charset="0"/>
              </a:rPr>
              <a:t>for an </a:t>
            </a:r>
            <a:r>
              <a:rPr lang="en-US" sz="1800" dirty="0">
                <a:latin typeface="Arial" charset="0"/>
                <a:ea typeface="ＭＳ Ｐゴシック" charset="0"/>
                <a:cs typeface="ＭＳ Ｐゴシック" charset="0"/>
              </a:rPr>
              <a:t>effective unit </a:t>
            </a:r>
            <a:r>
              <a:rPr lang="en-US" sz="1800" dirty="0" smtClean="0">
                <a:latin typeface="Arial" charset="0"/>
                <a:ea typeface="ＭＳ Ｐゴシック" charset="0"/>
                <a:cs typeface="ＭＳ Ｐゴシック" charset="0"/>
              </a:rPr>
              <a:t>assessment</a:t>
            </a:r>
            <a:endParaRPr lang="en-US" sz="1800" dirty="0">
              <a:latin typeface="Arial" charset="0"/>
              <a:ea typeface="ＭＳ Ｐゴシック" charset="0"/>
              <a:cs typeface="ＭＳ Ｐゴシック" charset="0"/>
            </a:endParaRPr>
          </a:p>
          <a:p>
            <a:pPr marL="0" indent="0">
              <a:lnSpc>
                <a:spcPct val="110000"/>
              </a:lnSpc>
              <a:spcBef>
                <a:spcPts val="0"/>
              </a:spcBef>
              <a:buNone/>
              <a:defRPr/>
            </a:pPr>
            <a:endParaRPr lang="en-US" sz="20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0646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Unit Assessment Steps</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42843" y="2228605"/>
            <a:ext cx="8220157" cy="3647440"/>
          </a:xfrm>
        </p:spPr>
        <p:txBody>
          <a:bodyPr>
            <a:noAutofit/>
          </a:bodyPr>
          <a:lstStyle/>
          <a:p>
            <a:pPr marL="0" indent="0">
              <a:lnSpc>
                <a:spcPct val="100000"/>
              </a:lnSpc>
              <a:spcBef>
                <a:spcPts val="0"/>
              </a:spcBef>
              <a:buNone/>
            </a:pPr>
            <a:r>
              <a:rPr lang="en-US" sz="1800" b="1" dirty="0" smtClean="0">
                <a:latin typeface="Arial" panose="020B0604020202020204" pitchFamily="34" charset="0"/>
                <a:cs typeface="Arial" panose="020B0604020202020204" pitchFamily="34" charset="0"/>
              </a:rPr>
              <a:t>Step 1: Consult Leadership </a:t>
            </a:r>
          </a:p>
          <a:p>
            <a:pPr lvl="1">
              <a:lnSpc>
                <a:spcPct val="100000"/>
              </a:lnSpc>
              <a:spcBef>
                <a:spcPts val="0"/>
              </a:spcBef>
            </a:pPr>
            <a:r>
              <a:rPr lang="en-US" sz="1600" dirty="0" smtClean="0">
                <a:latin typeface="Arial" panose="020B0604020202020204" pitchFamily="34" charset="0"/>
                <a:cs typeface="Arial" panose="020B0604020202020204" pitchFamily="34" charset="0"/>
              </a:rPr>
              <a:t>Meet with unit/dept./etc. or command </a:t>
            </a:r>
            <a:r>
              <a:rPr lang="en-US" sz="1600" dirty="0">
                <a:latin typeface="Arial" panose="020B0604020202020204" pitchFamily="34" charset="0"/>
                <a:cs typeface="Arial" panose="020B0604020202020204" pitchFamily="34" charset="0"/>
              </a:rPr>
              <a:t>leadership </a:t>
            </a:r>
            <a:r>
              <a:rPr lang="en-US" sz="1600" dirty="0" smtClean="0">
                <a:latin typeface="Arial" panose="020B0604020202020204" pitchFamily="34" charset="0"/>
                <a:cs typeface="Arial" panose="020B0604020202020204" pitchFamily="34" charset="0"/>
              </a:rPr>
              <a:t>on a unit assessment and the </a:t>
            </a:r>
            <a:r>
              <a:rPr lang="en-US" sz="1600" dirty="0">
                <a:latin typeface="Arial" panose="020B0604020202020204" pitchFamily="34" charset="0"/>
                <a:cs typeface="Arial" panose="020B0604020202020204" pitchFamily="34" charset="0"/>
              </a:rPr>
              <a:t>process</a:t>
            </a:r>
          </a:p>
          <a:p>
            <a:pPr marL="0" indent="0">
              <a:lnSpc>
                <a:spcPct val="100000"/>
              </a:lnSpc>
              <a:spcBef>
                <a:spcPts val="0"/>
              </a:spcBef>
              <a:buNone/>
            </a:pPr>
            <a:endParaRPr lang="en-US" sz="13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smtClean="0">
                <a:latin typeface="Arial" panose="020B0604020202020204" pitchFamily="34" charset="0"/>
                <a:cs typeface="Arial" panose="020B0604020202020204" pitchFamily="34" charset="0"/>
              </a:rPr>
              <a:t>Step 2: Establish a Team</a:t>
            </a:r>
          </a:p>
          <a:p>
            <a:pPr lvl="1">
              <a:lnSpc>
                <a:spcPct val="100000"/>
              </a:lnSpc>
              <a:spcBef>
                <a:spcPts val="0"/>
              </a:spcBef>
            </a:pPr>
            <a:r>
              <a:rPr lang="en-US" sz="1600" dirty="0" smtClean="0">
                <a:latin typeface="Arial" panose="020B0604020202020204" pitchFamily="34" charset="0"/>
                <a:cs typeface="Arial" panose="020B0604020202020204" pitchFamily="34" charset="0"/>
              </a:rPr>
              <a:t>Establish an appropriate team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conduct the </a:t>
            </a:r>
            <a:r>
              <a:rPr lang="en-US" sz="1600" dirty="0">
                <a:latin typeface="Arial" panose="020B0604020202020204" pitchFamily="34" charset="0"/>
                <a:cs typeface="Arial" panose="020B0604020202020204" pitchFamily="34" charset="0"/>
              </a:rPr>
              <a:t>assessment</a:t>
            </a:r>
          </a:p>
          <a:p>
            <a:pPr marL="285750" indent="0">
              <a:lnSpc>
                <a:spcPct val="100000"/>
              </a:lnSpc>
              <a:spcBef>
                <a:spcPts val="0"/>
              </a:spcBef>
              <a:buNone/>
            </a:pPr>
            <a:endParaRPr lang="en-US" sz="13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smtClean="0">
                <a:latin typeface="Arial" panose="020B0604020202020204" pitchFamily="34" charset="0"/>
                <a:cs typeface="Arial" panose="020B0604020202020204" pitchFamily="34" charset="0"/>
              </a:rPr>
              <a:t>Step 3: Plan the Assessment</a:t>
            </a:r>
          </a:p>
          <a:p>
            <a:pPr lvl="1">
              <a:lnSpc>
                <a:spcPct val="100000"/>
              </a:lnSpc>
              <a:spcBef>
                <a:spcPts val="0"/>
              </a:spcBef>
            </a:pPr>
            <a:r>
              <a:rPr lang="en-US" sz="1600" dirty="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lan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organize the </a:t>
            </a:r>
            <a:r>
              <a:rPr lang="en-US" sz="1600" dirty="0">
                <a:latin typeface="Arial" panose="020B0604020202020204" pitchFamily="34" charset="0"/>
                <a:cs typeface="Arial" panose="020B0604020202020204" pitchFamily="34" charset="0"/>
              </a:rPr>
              <a:t>assessment</a:t>
            </a:r>
          </a:p>
          <a:p>
            <a:pPr marL="0" indent="0">
              <a:lnSpc>
                <a:spcPct val="100000"/>
              </a:lnSpc>
              <a:spcBef>
                <a:spcPts val="0"/>
              </a:spcBef>
              <a:buNone/>
            </a:pPr>
            <a:endParaRPr lang="en-US" sz="13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smtClean="0">
                <a:latin typeface="Arial" panose="020B0604020202020204" pitchFamily="34" charset="0"/>
                <a:cs typeface="Arial" panose="020B0604020202020204" pitchFamily="34" charset="0"/>
              </a:rPr>
              <a:t>Step 4: Conduct Assessment</a:t>
            </a:r>
          </a:p>
          <a:p>
            <a:pPr lvl="1">
              <a:lnSpc>
                <a:spcPct val="100000"/>
              </a:lnSpc>
              <a:spcBef>
                <a:spcPts val="0"/>
              </a:spcBef>
            </a:pPr>
            <a:r>
              <a:rPr lang="en-US" sz="1600" dirty="0" smtClean="0">
                <a:latin typeface="Arial" panose="020B0604020202020204" pitchFamily="34" charset="0"/>
                <a:cs typeface="Arial" panose="020B0604020202020204" pitchFamily="34" charset="0"/>
              </a:rPr>
              <a:t>Conduct </a:t>
            </a:r>
            <a:r>
              <a:rPr lang="en-US" sz="1600" dirty="0">
                <a:latin typeface="Arial" panose="020B0604020202020204" pitchFamily="34" charset="0"/>
                <a:cs typeface="Arial" panose="020B0604020202020204" pitchFamily="34" charset="0"/>
              </a:rPr>
              <a:t>interviews with identified </a:t>
            </a:r>
            <a:r>
              <a:rPr lang="en-US" sz="1600" dirty="0" smtClean="0">
                <a:latin typeface="Arial" panose="020B0604020202020204" pitchFamily="34" charset="0"/>
                <a:cs typeface="Arial" panose="020B0604020202020204" pitchFamily="34" charset="0"/>
              </a:rPr>
              <a:t>focus groups utilizing </a:t>
            </a:r>
            <a:r>
              <a:rPr lang="en-US" sz="1600" dirty="0">
                <a:latin typeface="Arial" panose="020B0604020202020204" pitchFamily="34" charset="0"/>
                <a:cs typeface="Arial" panose="020B0604020202020204" pitchFamily="34" charset="0"/>
              </a:rPr>
              <a:t>predetermined questions </a:t>
            </a:r>
          </a:p>
          <a:p>
            <a:pPr marL="0" indent="0">
              <a:lnSpc>
                <a:spcPct val="100000"/>
              </a:lnSpc>
              <a:spcBef>
                <a:spcPts val="0"/>
              </a:spcBef>
              <a:buNone/>
            </a:pPr>
            <a:endParaRPr lang="en-US" sz="13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smtClean="0">
                <a:latin typeface="Arial" panose="020B0604020202020204" pitchFamily="34" charset="0"/>
                <a:cs typeface="Arial" panose="020B0604020202020204" pitchFamily="34" charset="0"/>
              </a:rPr>
              <a:t>Step 5: Develop Report</a:t>
            </a:r>
          </a:p>
          <a:p>
            <a:pPr lvl="1">
              <a:lnSpc>
                <a:spcPct val="100000"/>
              </a:lnSpc>
              <a:spcBef>
                <a:spcPts val="0"/>
              </a:spcBef>
            </a:pPr>
            <a:r>
              <a:rPr lang="en-US" sz="1600" dirty="0" smtClean="0">
                <a:latin typeface="Arial" panose="020B0604020202020204" pitchFamily="34" charset="0"/>
                <a:cs typeface="Arial" panose="020B0604020202020204" pitchFamily="34" charset="0"/>
              </a:rPr>
              <a:t>Create </a:t>
            </a:r>
            <a:r>
              <a:rPr lang="en-US" sz="1600" dirty="0">
                <a:latin typeface="Arial" panose="020B0604020202020204" pitchFamily="34" charset="0"/>
                <a:cs typeface="Arial" panose="020B0604020202020204" pitchFamily="34" charset="0"/>
              </a:rPr>
              <a:t>a </a:t>
            </a:r>
            <a:r>
              <a:rPr lang="en-US" sz="1600" dirty="0" smtClean="0">
                <a:latin typeface="Arial" panose="020B0604020202020204" pitchFamily="34" charset="0"/>
                <a:cs typeface="Arial" panose="020B0604020202020204" pitchFamily="34" charset="0"/>
              </a:rPr>
              <a:t>unit assessment </a:t>
            </a:r>
            <a:r>
              <a:rPr lang="en-US" sz="1600" dirty="0">
                <a:latin typeface="Arial" panose="020B0604020202020204" pitchFamily="34" charset="0"/>
                <a:cs typeface="Arial" panose="020B0604020202020204" pitchFamily="34" charset="0"/>
              </a:rPr>
              <a:t>summary report for leadership (requester)</a:t>
            </a:r>
          </a:p>
          <a:p>
            <a:pPr marL="0" indent="0">
              <a:lnSpc>
                <a:spcPct val="100000"/>
              </a:lnSpc>
              <a:spcBef>
                <a:spcPts val="0"/>
              </a:spcBef>
              <a:buNone/>
            </a:pPr>
            <a:endParaRPr lang="en-US" sz="1600" b="1"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1800" b="1" dirty="0" smtClean="0">
                <a:latin typeface="Arial" panose="020B0604020202020204" pitchFamily="34" charset="0"/>
                <a:cs typeface="Arial" panose="020B0604020202020204" pitchFamily="34" charset="0"/>
              </a:rPr>
              <a:t>Step  </a:t>
            </a:r>
            <a:r>
              <a:rPr lang="en-US" sz="1800" b="1" dirty="0">
                <a:latin typeface="Arial" panose="020B0604020202020204" pitchFamily="34" charset="0"/>
                <a:cs typeface="Arial" panose="020B0604020202020204" pitchFamily="34" charset="0"/>
              </a:rPr>
              <a:t>6: Leadership </a:t>
            </a:r>
            <a:r>
              <a:rPr lang="en-US" sz="1800" b="1" dirty="0" smtClean="0">
                <a:latin typeface="Arial" panose="020B0604020202020204" pitchFamily="34" charset="0"/>
                <a:cs typeface="Arial" panose="020B0604020202020204" pitchFamily="34" charset="0"/>
              </a:rPr>
              <a:t>Debrief</a:t>
            </a:r>
          </a:p>
          <a:p>
            <a:pPr lvl="1">
              <a:lnSpc>
                <a:spcPct val="100000"/>
              </a:lnSpc>
              <a:spcBef>
                <a:spcPts val="0"/>
              </a:spcBef>
            </a:pPr>
            <a:r>
              <a:rPr lang="en-US" sz="1600" dirty="0" smtClean="0">
                <a:latin typeface="Arial" panose="020B0604020202020204" pitchFamily="34" charset="0"/>
                <a:cs typeface="Arial" panose="020B0604020202020204" pitchFamily="34" charset="0"/>
              </a:rPr>
              <a:t>Consult </a:t>
            </a:r>
            <a:r>
              <a:rPr lang="en-US" sz="1600" dirty="0">
                <a:latin typeface="Arial" panose="020B0604020202020204" pitchFamily="34" charset="0"/>
                <a:cs typeface="Arial" panose="020B0604020202020204" pitchFamily="34" charset="0"/>
              </a:rPr>
              <a:t>leadership (</a:t>
            </a:r>
            <a:r>
              <a:rPr lang="en-US" sz="1600" dirty="0" smtClean="0">
                <a:latin typeface="Arial" panose="020B0604020202020204" pitchFamily="34" charset="0"/>
                <a:cs typeface="Arial" panose="020B0604020202020204" pitchFamily="34" charset="0"/>
              </a:rPr>
              <a:t>requester)</a:t>
            </a:r>
            <a:r>
              <a:rPr lang="en-US" sz="1600" dirty="0" smtClean="0">
                <a:latin typeface="Arial" panose="020B0604020202020204" pitchFamily="34" charset="0"/>
                <a:ea typeface="ＭＳ Ｐゴシック"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provide </a:t>
            </a:r>
            <a:r>
              <a:rPr lang="en-US" sz="1600" dirty="0">
                <a:latin typeface="Arial" panose="020B0604020202020204" pitchFamily="34" charset="0"/>
                <a:cs typeface="Arial" panose="020B0604020202020204" pitchFamily="34" charset="0"/>
              </a:rPr>
              <a:t>feedback and recommendations </a:t>
            </a:r>
            <a:endParaRPr lang="en-US" sz="1600" dirty="0">
              <a:latin typeface="Arial" panose="020B0604020202020204" pitchFamily="34" charset="0"/>
              <a:ea typeface="ＭＳ Ｐゴシック" charset="0"/>
              <a:cs typeface="Arial" panose="020B0604020202020204" pitchFamily="34" charset="0"/>
            </a:endParaRPr>
          </a:p>
          <a:p>
            <a:pPr marL="0" indent="0">
              <a:lnSpc>
                <a:spcPct val="110000"/>
              </a:lnSpc>
              <a:spcBef>
                <a:spcPts val="0"/>
              </a:spcBef>
              <a:buNone/>
              <a:defRPr/>
            </a:pPr>
            <a:endParaRPr lang="en-US" sz="20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44746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Step 1: Consult Leadership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0" indent="0">
              <a:lnSpc>
                <a:spcPct val="100000"/>
              </a:lnSpc>
              <a:spcBef>
                <a:spcPts val="0"/>
              </a:spcBef>
              <a:buNone/>
            </a:pPr>
            <a:r>
              <a:rPr lang="en-US" sz="1800" dirty="0" smtClean="0">
                <a:latin typeface="Arial" charset="0"/>
                <a:ea typeface="ＭＳ Ｐゴシック" charset="0"/>
                <a:cs typeface="ＭＳ Ｐゴシック" charset="0"/>
              </a:rPr>
              <a:t>Brief leadership on a unit assessment and develop </a:t>
            </a:r>
            <a:r>
              <a:rPr lang="en-US" sz="1800" dirty="0">
                <a:latin typeface="Arial" charset="0"/>
                <a:ea typeface="ＭＳ Ｐゴシック" charset="0"/>
                <a:cs typeface="ＭＳ Ｐゴシック" charset="0"/>
              </a:rPr>
              <a:t>an understanding of the events, concerns, and expectations of the identified request:</a:t>
            </a:r>
            <a:r>
              <a:rPr lang="en-US" sz="1600" dirty="0">
                <a:latin typeface="Arial" charset="0"/>
                <a:ea typeface="ＭＳ Ｐゴシック" charset="0"/>
                <a:cs typeface="ＭＳ Ｐゴシック" charset="0"/>
              </a:rPr>
              <a:t> </a:t>
            </a:r>
          </a:p>
          <a:p>
            <a:pPr marL="0" indent="0">
              <a:lnSpc>
                <a:spcPct val="100000"/>
              </a:lnSpc>
              <a:spcBef>
                <a:spcPts val="0"/>
              </a:spcBef>
              <a:buNone/>
            </a:pPr>
            <a:endParaRPr lang="en-US" sz="14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Situation:</a:t>
            </a:r>
            <a:r>
              <a:rPr lang="en-US" sz="1800" dirty="0">
                <a:latin typeface="Arial" charset="0"/>
                <a:ea typeface="ＭＳ Ｐゴシック" charset="0"/>
                <a:cs typeface="ＭＳ Ｐゴシック" charset="0"/>
              </a:rPr>
              <a:t> What stimulated the </a:t>
            </a:r>
            <a:r>
              <a:rPr lang="en-US" sz="1800" dirty="0" smtClean="0">
                <a:latin typeface="Arial" charset="0"/>
                <a:ea typeface="ＭＳ Ｐゴシック" charset="0"/>
                <a:cs typeface="ＭＳ Ｐゴシック" charset="0"/>
              </a:rPr>
              <a:t>request?</a:t>
            </a:r>
            <a:endParaRPr lang="en-US" sz="1600" dirty="0" smtClean="0">
              <a:latin typeface="Arial" charset="0"/>
              <a:ea typeface="ＭＳ Ｐゴシック" charset="0"/>
              <a:cs typeface="ＭＳ Ｐゴシック" charset="0"/>
            </a:endParaRPr>
          </a:p>
          <a:p>
            <a:pPr lvl="1">
              <a:lnSpc>
                <a:spcPct val="100000"/>
              </a:lnSpc>
              <a:spcBef>
                <a:spcPts val="0"/>
              </a:spcBef>
            </a:pPr>
            <a:r>
              <a:rPr lang="en-US" sz="1600" dirty="0" smtClean="0">
                <a:latin typeface="Arial" charset="0"/>
                <a:ea typeface="ＭＳ Ｐゴシック" charset="0"/>
                <a:cs typeface="ＭＳ Ｐゴシック" charset="0"/>
              </a:rPr>
              <a:t>Identify </a:t>
            </a:r>
            <a:r>
              <a:rPr lang="en-US" sz="1600" dirty="0">
                <a:latin typeface="Arial" charset="0"/>
                <a:ea typeface="ＭＳ Ｐゴシック" charset="0"/>
                <a:cs typeface="ＭＳ Ｐゴシック" charset="0"/>
              </a:rPr>
              <a:t>factors leading up to </a:t>
            </a:r>
            <a:r>
              <a:rPr lang="en-US" sz="1600" dirty="0" smtClean="0">
                <a:latin typeface="Arial" charset="0"/>
                <a:ea typeface="ＭＳ Ｐゴシック" charset="0"/>
                <a:cs typeface="ＭＳ Ｐゴシック" charset="0"/>
              </a:rPr>
              <a:t>request</a:t>
            </a:r>
          </a:p>
          <a:p>
            <a:pPr lvl="1">
              <a:lnSpc>
                <a:spcPct val="100000"/>
              </a:lnSpc>
              <a:spcBef>
                <a:spcPts val="0"/>
              </a:spcBef>
            </a:pPr>
            <a:r>
              <a:rPr lang="en-US" sz="1600" kern="0" dirty="0" smtClean="0">
                <a:solidFill>
                  <a:srgbClr val="000000"/>
                </a:solidFill>
                <a:latin typeface="Arial"/>
                <a:ea typeface="ＭＳ Ｐゴシック" charset="-128"/>
              </a:rPr>
              <a:t>Identify </a:t>
            </a:r>
            <a:r>
              <a:rPr lang="en-US" sz="1600" kern="0" dirty="0">
                <a:solidFill>
                  <a:srgbClr val="000000"/>
                </a:solidFill>
                <a:latin typeface="Arial"/>
                <a:ea typeface="ＭＳ Ｐゴシック" charset="-128"/>
              </a:rPr>
              <a:t>exposed and/or at risk </a:t>
            </a:r>
            <a:r>
              <a:rPr lang="en-US" sz="1600" kern="0" dirty="0" smtClean="0">
                <a:solidFill>
                  <a:srgbClr val="000000"/>
                </a:solidFill>
                <a:latin typeface="Arial"/>
                <a:ea typeface="ＭＳ Ｐゴシック" charset="-128"/>
              </a:rPr>
              <a:t>personnel/unit</a:t>
            </a:r>
            <a:endParaRPr lang="en-US" sz="16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Leadership Activity:</a:t>
            </a:r>
            <a:r>
              <a:rPr lang="en-US" sz="1800" dirty="0">
                <a:latin typeface="Arial" charset="0"/>
                <a:ea typeface="ＭＳ Ｐゴシック" charset="0"/>
                <a:cs typeface="ＭＳ Ｐゴシック" charset="0"/>
              </a:rPr>
              <a:t> Previous and current leadership </a:t>
            </a:r>
            <a:r>
              <a:rPr lang="en-US" sz="1800" dirty="0" smtClean="0">
                <a:latin typeface="Arial" charset="0"/>
                <a:ea typeface="ＭＳ Ｐゴシック" charset="0"/>
                <a:cs typeface="ＭＳ Ｐゴシック" charset="0"/>
              </a:rPr>
              <a:t>actions</a:t>
            </a:r>
          </a:p>
          <a:p>
            <a:pPr lvl="1">
              <a:lnSpc>
                <a:spcPct val="100000"/>
              </a:lnSpc>
              <a:spcBef>
                <a:spcPts val="0"/>
              </a:spcBef>
            </a:pPr>
            <a:r>
              <a:rPr lang="en-US" sz="1600" dirty="0" smtClean="0">
                <a:latin typeface="Arial" charset="0"/>
                <a:ea typeface="ＭＳ Ｐゴシック" charset="0"/>
                <a:cs typeface="ＭＳ Ｐゴシック" charset="0"/>
              </a:rPr>
              <a:t>Assess </a:t>
            </a:r>
            <a:r>
              <a:rPr lang="en-US" sz="1600" dirty="0">
                <a:latin typeface="Arial" charset="0"/>
                <a:ea typeface="ＭＳ Ｐゴシック" charset="0"/>
                <a:cs typeface="ＭＳ Ｐゴシック" charset="0"/>
              </a:rPr>
              <a:t>leadership actions based on Five Core Leader Functions </a:t>
            </a:r>
            <a:r>
              <a:rPr lang="en-US" sz="1600" b="1" dirty="0">
                <a:latin typeface="Arial" charset="0"/>
                <a:ea typeface="ＭＳ Ｐゴシック" charset="0"/>
                <a:cs typeface="ＭＳ Ｐゴシック" charset="0"/>
              </a:rPr>
              <a:t>(Strengthen, Mitigate, Identify, Treat &amp; Reintegrate)</a:t>
            </a:r>
          </a:p>
          <a:p>
            <a:pPr>
              <a:lnSpc>
                <a:spcPct val="100000"/>
              </a:lnSpc>
              <a:spcBef>
                <a:spcPts val="0"/>
              </a:spcBef>
            </a:pPr>
            <a:r>
              <a:rPr lang="en-US" sz="1800" b="1" dirty="0">
                <a:latin typeface="Arial" charset="0"/>
                <a:ea typeface="ＭＳ Ｐゴシック" charset="0"/>
                <a:cs typeface="ＭＳ Ｐゴシック" charset="0"/>
              </a:rPr>
              <a:t>Provide Unit Assessment Trifold: </a:t>
            </a:r>
            <a:r>
              <a:rPr lang="en-US" sz="1800" dirty="0">
                <a:latin typeface="Arial" charset="0"/>
                <a:ea typeface="ＭＳ Ｐゴシック" charset="0"/>
                <a:cs typeface="ＭＳ Ｐゴシック" charset="0"/>
              </a:rPr>
              <a:t>Describes components and processes of conducting </a:t>
            </a:r>
            <a:r>
              <a:rPr lang="en-US" sz="1800" dirty="0" smtClean="0">
                <a:latin typeface="Arial" charset="0"/>
                <a:ea typeface="ＭＳ Ｐゴシック" charset="0"/>
                <a:cs typeface="ＭＳ Ｐゴシック" charset="0"/>
              </a:rPr>
              <a:t>an assessment</a:t>
            </a:r>
          </a:p>
          <a:p>
            <a:pPr lvl="1">
              <a:lnSpc>
                <a:spcPct val="100000"/>
              </a:lnSpc>
              <a:spcBef>
                <a:spcPts val="0"/>
              </a:spcBef>
            </a:pPr>
            <a:r>
              <a:rPr lang="en-US" sz="1600" dirty="0" smtClean="0">
                <a:latin typeface="Arial" charset="0"/>
                <a:ea typeface="ＭＳ Ｐゴシック" charset="0"/>
                <a:cs typeface="ＭＳ Ｐゴシック" charset="0"/>
              </a:rPr>
              <a:t>Consider deploying </a:t>
            </a:r>
            <a:r>
              <a:rPr lang="en-US" sz="1600" dirty="0">
                <a:latin typeface="Arial" charset="0"/>
                <a:ea typeface="ＭＳ Ｐゴシック" charset="0"/>
                <a:cs typeface="ＭＳ Ｐゴシック" charset="0"/>
              </a:rPr>
              <a:t>Stress-o-Meter (SoM</a:t>
            </a:r>
            <a:r>
              <a:rPr lang="en-US" sz="1600" dirty="0" smtClean="0">
                <a:latin typeface="Arial" charset="0"/>
                <a:ea typeface="ＭＳ Ｐゴシック" charset="0"/>
                <a:cs typeface="ＭＳ Ｐゴシック" charset="0"/>
              </a:rPr>
              <a:t>), or other surveys as indicated</a:t>
            </a:r>
            <a:endParaRPr lang="en-US" sz="1600" dirty="0">
              <a:latin typeface="Arial" charset="0"/>
              <a:ea typeface="ＭＳ Ｐゴシック" charset="0"/>
              <a:cs typeface="ＭＳ Ｐゴシック" charset="0"/>
            </a:endParaRPr>
          </a:p>
          <a:p>
            <a:pPr>
              <a:lnSpc>
                <a:spcPct val="100000"/>
              </a:lnSpc>
              <a:spcBef>
                <a:spcPts val="0"/>
              </a:spcBef>
            </a:pPr>
            <a:r>
              <a:rPr lang="en-US" sz="1800" b="1" dirty="0">
                <a:latin typeface="Arial" panose="020B0604020202020204" pitchFamily="34" charset="0"/>
                <a:cs typeface="Arial" panose="020B0604020202020204" pitchFamily="34" charset="0"/>
              </a:rPr>
              <a:t>Immediate Attention: </a:t>
            </a:r>
            <a:r>
              <a:rPr lang="en-US" sz="1800" dirty="0" smtClean="0">
                <a:latin typeface="Arial" panose="020B0604020202020204" pitchFamily="34" charset="0"/>
                <a:cs typeface="Arial" panose="020B0604020202020204" pitchFamily="34" charset="0"/>
              </a:rPr>
              <a:t>Identify </a:t>
            </a:r>
            <a:r>
              <a:rPr lang="en-US" sz="1800" dirty="0">
                <a:latin typeface="Arial" panose="020B0604020202020204" pitchFamily="34" charset="0"/>
                <a:cs typeface="Arial" panose="020B0604020202020204" pitchFamily="34" charset="0"/>
              </a:rPr>
              <a:t>if any individual(s) </a:t>
            </a:r>
            <a:r>
              <a:rPr lang="en-US" sz="1800" dirty="0" smtClean="0">
                <a:latin typeface="Arial" panose="020B0604020202020204" pitchFamily="34" charset="0"/>
                <a:cs typeface="Arial" panose="020B0604020202020204" pitchFamily="34" charset="0"/>
              </a:rPr>
              <a:t>need immediate attention</a:t>
            </a:r>
          </a:p>
          <a:p>
            <a:pPr>
              <a:lnSpc>
                <a:spcPct val="100000"/>
              </a:lnSpc>
              <a:spcBef>
                <a:spcPts val="0"/>
              </a:spcBef>
            </a:pPr>
            <a:r>
              <a:rPr lang="en-US" sz="1800" b="1" dirty="0" smtClean="0">
                <a:latin typeface="Arial" charset="0"/>
                <a:ea typeface="ＭＳ Ｐゴシック" charset="0"/>
                <a:cs typeface="ＭＳ Ｐゴシック" charset="0"/>
              </a:rPr>
              <a:t>Clarify </a:t>
            </a:r>
            <a:r>
              <a:rPr lang="en-US" sz="1800" b="1" dirty="0">
                <a:latin typeface="Arial" charset="0"/>
                <a:ea typeface="ＭＳ Ｐゴシック" charset="0"/>
                <a:cs typeface="ＭＳ Ｐゴシック" charset="0"/>
              </a:rPr>
              <a:t>Expectations:</a:t>
            </a:r>
            <a:r>
              <a:rPr lang="en-US" sz="1800" dirty="0">
                <a:latin typeface="Arial" charset="0"/>
                <a:ea typeface="ＭＳ Ｐゴシック" charset="0"/>
                <a:cs typeface="ＭＳ Ｐゴシック" charset="0"/>
              </a:rPr>
              <a:t> What is the goal of the assessment?</a:t>
            </a:r>
            <a:endParaRPr lang="en-US" sz="1800" b="1"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Plan Assessment: </a:t>
            </a:r>
            <a:r>
              <a:rPr lang="en-US" sz="1800" dirty="0">
                <a:latin typeface="Arial" charset="0"/>
                <a:ea typeface="ＭＳ Ｐゴシック" charset="0"/>
                <a:cs typeface="ＭＳ Ｐゴシック" charset="0"/>
              </a:rPr>
              <a:t>Establish </a:t>
            </a:r>
            <a:r>
              <a:rPr lang="en-US" sz="1800" dirty="0" smtClean="0">
                <a:latin typeface="Arial" charset="0"/>
                <a:ea typeface="ＭＳ Ｐゴシック" charset="0"/>
                <a:cs typeface="ＭＳ Ｐゴシック" charset="0"/>
              </a:rPr>
              <a:t>dates, times and </a:t>
            </a:r>
            <a:r>
              <a:rPr lang="en-US" sz="1800" dirty="0">
                <a:latin typeface="Arial" charset="0"/>
                <a:ea typeface="ＭＳ Ｐゴシック" charset="0"/>
                <a:cs typeface="ＭＳ Ｐゴシック" charset="0"/>
              </a:rPr>
              <a:t>focus </a:t>
            </a:r>
            <a:r>
              <a:rPr lang="en-US" sz="1800" dirty="0" smtClean="0">
                <a:latin typeface="Arial" charset="0"/>
                <a:ea typeface="ＭＳ Ｐゴシック" charset="0"/>
                <a:cs typeface="ＭＳ Ｐゴシック" charset="0"/>
              </a:rPr>
              <a:t>groups to interview</a:t>
            </a:r>
            <a:endParaRPr lang="en-US" sz="1800" dirty="0">
              <a:latin typeface="Arial" charset="0"/>
              <a:ea typeface="ＭＳ Ｐゴシック" charset="0"/>
              <a:cs typeface="ＭＳ Ｐゴシック" charset="0"/>
            </a:endParaRPr>
          </a:p>
          <a:p>
            <a:pPr>
              <a:lnSpc>
                <a:spcPct val="100000"/>
              </a:lnSpc>
              <a:spcBef>
                <a:spcPts val="0"/>
              </a:spcBef>
            </a:pPr>
            <a:r>
              <a:rPr lang="en-US" sz="1800" b="1" dirty="0">
                <a:latin typeface="Arial" charset="0"/>
                <a:ea typeface="ＭＳ Ｐゴシック" charset="0"/>
                <a:cs typeface="ＭＳ Ｐゴシック" charset="0"/>
              </a:rPr>
              <a:t>Inform Personnel:</a:t>
            </a:r>
            <a:r>
              <a:rPr lang="en-US" sz="1800" dirty="0">
                <a:latin typeface="Arial" charset="0"/>
                <a:ea typeface="ＭＳ Ｐゴシック" charset="0"/>
                <a:cs typeface="ＭＳ Ｐゴシック" charset="0"/>
              </a:rPr>
              <a:t> </a:t>
            </a:r>
            <a:r>
              <a:rPr lang="en-US" sz="1800" dirty="0" smtClean="0">
                <a:latin typeface="Arial" charset="0"/>
                <a:ea typeface="ＭＳ Ｐゴシック" charset="0"/>
                <a:cs typeface="ＭＳ Ｐゴシック" charset="0"/>
              </a:rPr>
              <a:t>Inform </a:t>
            </a:r>
            <a:r>
              <a:rPr lang="en-US" sz="1800" dirty="0">
                <a:latin typeface="Arial" charset="0"/>
                <a:ea typeface="ＭＳ Ｐゴシック" charset="0"/>
                <a:cs typeface="ＭＳ Ｐゴシック" charset="0"/>
              </a:rPr>
              <a:t>personnel </a:t>
            </a:r>
            <a:r>
              <a:rPr lang="en-US" sz="1800" dirty="0" smtClean="0">
                <a:latin typeface="Arial" charset="0"/>
                <a:ea typeface="ＭＳ Ｐゴシック" charset="0"/>
                <a:cs typeface="ＭＳ Ｐゴシック" charset="0"/>
              </a:rPr>
              <a:t>on the assessment</a:t>
            </a:r>
            <a:endParaRPr lang="en-US" sz="18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915678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Step 2: Establish a Team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0" indent="0">
              <a:lnSpc>
                <a:spcPct val="100000"/>
              </a:lnSpc>
              <a:spcBef>
                <a:spcPts val="0"/>
              </a:spcBef>
              <a:buNone/>
            </a:pPr>
            <a:r>
              <a:rPr lang="en-US" sz="1800" dirty="0" smtClean="0">
                <a:latin typeface="Arial" charset="0"/>
                <a:ea typeface="ＭＳ Ｐゴシック" charset="0"/>
                <a:cs typeface="Arial" pitchFamily="34" charset="0"/>
              </a:rPr>
              <a:t>Establish an appropriate team to conduct the assessment:</a:t>
            </a:r>
          </a:p>
          <a:p>
            <a:pPr marL="0" indent="0">
              <a:lnSpc>
                <a:spcPct val="100000"/>
              </a:lnSpc>
              <a:spcBef>
                <a:spcPts val="0"/>
              </a:spcBef>
              <a:buNone/>
            </a:pPr>
            <a:endParaRPr lang="en-US" sz="1800" dirty="0">
              <a:latin typeface="Arial" charset="0"/>
              <a:ea typeface="ＭＳ Ｐゴシック" charset="0"/>
              <a:cs typeface="Arial" pitchFamily="34" charset="0"/>
            </a:endParaRPr>
          </a:p>
          <a:p>
            <a:pPr>
              <a:lnSpc>
                <a:spcPct val="100000"/>
              </a:lnSpc>
              <a:spcBef>
                <a:spcPts val="0"/>
              </a:spcBef>
            </a:pPr>
            <a:r>
              <a:rPr lang="en-US" sz="1800" dirty="0" smtClean="0">
                <a:latin typeface="Arial" pitchFamily="34" charset="0"/>
                <a:cs typeface="Arial" pitchFamily="34" charset="0"/>
              </a:rPr>
              <a:t>Having an experienced team leader to manage the assessment is </a:t>
            </a:r>
            <a:r>
              <a:rPr lang="en-US" sz="1800" b="1" i="1" dirty="0" smtClean="0">
                <a:latin typeface="Arial" pitchFamily="34" charset="0"/>
                <a:cs typeface="Arial" pitchFamily="34" charset="0"/>
              </a:rPr>
              <a:t>highly encouraged </a:t>
            </a:r>
          </a:p>
          <a:p>
            <a:pPr marL="0" indent="0">
              <a:lnSpc>
                <a:spcPct val="100000"/>
              </a:lnSpc>
              <a:spcBef>
                <a:spcPts val="0"/>
              </a:spcBef>
              <a:buNone/>
            </a:pPr>
            <a:endParaRPr lang="en-US" sz="1800" b="1" dirty="0" smtClean="0">
              <a:latin typeface="Arial" pitchFamily="34" charset="0"/>
              <a:cs typeface="Arial" pitchFamily="34" charset="0"/>
            </a:endParaRPr>
          </a:p>
          <a:p>
            <a:pPr>
              <a:lnSpc>
                <a:spcPct val="100000"/>
              </a:lnSpc>
              <a:spcBef>
                <a:spcPts val="0"/>
              </a:spcBef>
            </a:pPr>
            <a:r>
              <a:rPr lang="en-US" sz="1800" dirty="0" smtClean="0">
                <a:latin typeface="Arial" pitchFamily="34" charset="0"/>
                <a:cs typeface="Arial" pitchFamily="34" charset="0"/>
              </a:rPr>
              <a:t>Multidisciplinary roles may be essential in conducting the assessment </a:t>
            </a:r>
          </a:p>
          <a:p>
            <a:pPr marL="0" indent="0">
              <a:lnSpc>
                <a:spcPct val="100000"/>
              </a:lnSpc>
              <a:spcBef>
                <a:spcPts val="0"/>
              </a:spcBef>
              <a:buNone/>
            </a:pPr>
            <a:endParaRPr lang="en-US" sz="1800" dirty="0" smtClean="0">
              <a:latin typeface="Arial" pitchFamily="34" charset="0"/>
              <a:cs typeface="Arial" pitchFamily="34" charset="0"/>
            </a:endParaRPr>
          </a:p>
          <a:p>
            <a:pPr>
              <a:lnSpc>
                <a:spcPct val="100000"/>
              </a:lnSpc>
              <a:spcBef>
                <a:spcPts val="0"/>
              </a:spcBef>
            </a:pPr>
            <a:r>
              <a:rPr lang="en-US" sz="1800" dirty="0" smtClean="0">
                <a:latin typeface="Arial" pitchFamily="34" charset="0"/>
                <a:cs typeface="Arial" pitchFamily="34" charset="0"/>
              </a:rPr>
              <a:t>Consider involving outside consultant/resource (CgOSC, EMH, FFSC)</a:t>
            </a:r>
          </a:p>
          <a:p>
            <a:pPr>
              <a:lnSpc>
                <a:spcPct val="100000"/>
              </a:lnSpc>
              <a:spcBef>
                <a:spcPts val="0"/>
              </a:spcBef>
            </a:pPr>
            <a:endParaRPr lang="en-US" sz="1800" dirty="0" smtClean="0">
              <a:latin typeface="Arial" pitchFamily="34" charset="0"/>
              <a:cs typeface="Arial" pitchFamily="34" charset="0"/>
            </a:endParaRPr>
          </a:p>
          <a:p>
            <a:pPr>
              <a:lnSpc>
                <a:spcPct val="100000"/>
              </a:lnSpc>
              <a:spcBef>
                <a:spcPts val="0"/>
              </a:spcBef>
            </a:pPr>
            <a:r>
              <a:rPr lang="en-US" sz="1800" dirty="0" smtClean="0">
                <a:latin typeface="Arial" pitchFamily="34" charset="0"/>
                <a:cs typeface="Arial" pitchFamily="34" charset="0"/>
              </a:rPr>
              <a:t>Communicate role expectations</a:t>
            </a:r>
          </a:p>
          <a:p>
            <a:pPr marL="0" indent="0">
              <a:lnSpc>
                <a:spcPct val="100000"/>
              </a:lnSpc>
              <a:spcBef>
                <a:spcPts val="0"/>
              </a:spcBef>
              <a:buNone/>
            </a:pPr>
            <a:endParaRPr lang="en-US" sz="1800" dirty="0" smtClean="0">
              <a:latin typeface="Arial" pitchFamily="34" charset="0"/>
              <a:cs typeface="Arial" pitchFamily="34" charset="0"/>
            </a:endParaRPr>
          </a:p>
          <a:p>
            <a:pPr>
              <a:lnSpc>
                <a:spcPct val="100000"/>
              </a:lnSpc>
              <a:spcBef>
                <a:spcPts val="0"/>
              </a:spcBef>
            </a:pPr>
            <a:r>
              <a:rPr lang="en-US" sz="1800" dirty="0" smtClean="0">
                <a:latin typeface="Arial" pitchFamily="34" charset="0"/>
                <a:cs typeface="Arial" pitchFamily="34" charset="0"/>
              </a:rPr>
              <a:t>Deter individuals from participating who have a conflict of interest  </a:t>
            </a:r>
          </a:p>
          <a:p>
            <a:pPr marL="0" indent="0">
              <a:lnSpc>
                <a:spcPct val="100000"/>
              </a:lnSpc>
              <a:spcBef>
                <a:spcPts val="0"/>
              </a:spcBef>
              <a:buNone/>
            </a:pPr>
            <a:endParaRPr lang="en-US" sz="1800" dirty="0">
              <a:latin typeface="Arial" pitchFamily="34" charset="0"/>
              <a:cs typeface="Arial" pitchFamily="34" charset="0"/>
            </a:endParaRPr>
          </a:p>
          <a:p>
            <a:pPr>
              <a:lnSpc>
                <a:spcPct val="100000"/>
              </a:lnSpc>
              <a:spcBef>
                <a:spcPts val="0"/>
              </a:spcBef>
            </a:pPr>
            <a:r>
              <a:rPr lang="en-US" sz="1800" dirty="0" smtClean="0">
                <a:latin typeface="Arial" pitchFamily="34" charset="0"/>
                <a:cs typeface="Arial" pitchFamily="34" charset="0"/>
              </a:rPr>
              <a:t>Other potential internal sources to advise for support: </a:t>
            </a:r>
          </a:p>
          <a:p>
            <a:pPr lvl="1">
              <a:lnSpc>
                <a:spcPct val="100000"/>
              </a:lnSpc>
              <a:spcBef>
                <a:spcPts val="0"/>
              </a:spcBef>
            </a:pPr>
            <a:r>
              <a:rPr lang="en-US" sz="1600" dirty="0" smtClean="0">
                <a:latin typeface="Arial" pitchFamily="34" charset="0"/>
                <a:cs typeface="Arial" pitchFamily="34" charset="0"/>
              </a:rPr>
              <a:t>Medical/EMH</a:t>
            </a:r>
            <a:endParaRPr lang="en-US" sz="1600" dirty="0">
              <a:latin typeface="Arial" pitchFamily="34" charset="0"/>
              <a:cs typeface="Arial" pitchFamily="34" charset="0"/>
            </a:endParaRPr>
          </a:p>
          <a:p>
            <a:pPr lvl="1">
              <a:lnSpc>
                <a:spcPct val="100000"/>
              </a:lnSpc>
              <a:spcBef>
                <a:spcPts val="0"/>
              </a:spcBef>
            </a:pPr>
            <a:r>
              <a:rPr lang="en-US" sz="1600" dirty="0" smtClean="0">
                <a:latin typeface="Arial" pitchFamily="34" charset="0"/>
                <a:cs typeface="Arial" pitchFamily="34" charset="0"/>
              </a:rPr>
              <a:t>Chaplain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29504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Step 3: Plan the Assessment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lan </a:t>
            </a:r>
            <a:r>
              <a:rPr lang="en-US" sz="1800" dirty="0">
                <a:latin typeface="Arial" panose="020B0604020202020204" pitchFamily="34" charset="0"/>
                <a:cs typeface="Arial" panose="020B0604020202020204" pitchFamily="34" charset="0"/>
              </a:rPr>
              <a:t>and organize the </a:t>
            </a:r>
            <a:r>
              <a:rPr lang="en-US" sz="1800" dirty="0" smtClean="0">
                <a:latin typeface="Arial" panose="020B0604020202020204" pitchFamily="34" charset="0"/>
                <a:cs typeface="Arial" panose="020B0604020202020204" pitchFamily="34" charset="0"/>
              </a:rPr>
              <a:t>assessment:</a:t>
            </a: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1800" dirty="0">
              <a:latin typeface="Arial" charset="0"/>
              <a:ea typeface="ＭＳ Ｐゴシック" charset="0"/>
              <a:cs typeface="Arial" pitchFamily="34" charset="0"/>
            </a:endParaRPr>
          </a:p>
          <a:p>
            <a:pPr eaLnBrk="0" fontAlgn="base" hangingPunct="0">
              <a:lnSpc>
                <a:spcPct val="100000"/>
              </a:lnSpc>
              <a:spcBef>
                <a:spcPts val="0"/>
              </a:spcBef>
              <a:defRPr/>
            </a:pPr>
            <a:r>
              <a:rPr lang="en-US" sz="1800" kern="0" dirty="0" smtClean="0">
                <a:solidFill>
                  <a:srgbClr val="000000"/>
                </a:solidFill>
                <a:latin typeface="Arial"/>
                <a:ea typeface="ＭＳ Ｐゴシック" charset="-128"/>
              </a:rPr>
              <a:t>Confirm team, dates</a:t>
            </a:r>
            <a:r>
              <a:rPr lang="en-US" sz="1800" kern="0" dirty="0">
                <a:solidFill>
                  <a:srgbClr val="000000"/>
                </a:solidFill>
                <a:latin typeface="Arial"/>
                <a:ea typeface="ＭＳ Ｐゴシック" charset="-128"/>
              </a:rPr>
              <a:t>, times, location, and </a:t>
            </a:r>
            <a:r>
              <a:rPr lang="en-US" sz="1800" kern="0" dirty="0" smtClean="0">
                <a:solidFill>
                  <a:srgbClr val="000000"/>
                </a:solidFill>
                <a:latin typeface="Arial"/>
                <a:ea typeface="ＭＳ Ｐゴシック" charset="-128"/>
              </a:rPr>
              <a:t>participants/focus groups to interview</a:t>
            </a:r>
            <a:endParaRPr lang="en-US" sz="1800" kern="0" dirty="0">
              <a:solidFill>
                <a:srgbClr val="000000"/>
              </a:solidFill>
              <a:latin typeface="Arial"/>
              <a:ea typeface="ＭＳ Ｐゴシック" charset="-128"/>
            </a:endParaRPr>
          </a:p>
          <a:p>
            <a:pPr eaLnBrk="0" fontAlgn="base" hangingPunct="0">
              <a:lnSpc>
                <a:spcPct val="100000"/>
              </a:lnSpc>
              <a:spcBef>
                <a:spcPts val="0"/>
              </a:spcBef>
              <a:buNone/>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defRPr/>
            </a:pPr>
            <a:r>
              <a:rPr lang="en-US" sz="1800" kern="0" dirty="0">
                <a:solidFill>
                  <a:srgbClr val="000000"/>
                </a:solidFill>
                <a:latin typeface="Arial"/>
                <a:ea typeface="ＭＳ Ｐゴシック" charset="-128"/>
              </a:rPr>
              <a:t>D</a:t>
            </a:r>
            <a:r>
              <a:rPr lang="en-US" sz="1800" kern="0" dirty="0" smtClean="0">
                <a:solidFill>
                  <a:srgbClr val="000000"/>
                </a:solidFill>
                <a:latin typeface="Arial"/>
                <a:ea typeface="ＭＳ Ｐゴシック" charset="-128"/>
              </a:rPr>
              <a:t>evelop specific questions based on situation and interaction with requester </a:t>
            </a:r>
            <a:r>
              <a:rPr lang="en-US" sz="1800" b="1" kern="0" dirty="0" smtClean="0">
                <a:solidFill>
                  <a:srgbClr val="000000"/>
                </a:solidFill>
                <a:latin typeface="Arial"/>
                <a:ea typeface="ＭＳ Ｐゴシック" charset="-128"/>
              </a:rPr>
              <a:t>AND/OR </a:t>
            </a:r>
            <a:r>
              <a:rPr lang="en-US" sz="1800" kern="0" dirty="0" smtClean="0">
                <a:solidFill>
                  <a:srgbClr val="000000"/>
                </a:solidFill>
                <a:latin typeface="Arial"/>
                <a:ea typeface="ＭＳ Ｐゴシック" charset="-128"/>
              </a:rPr>
              <a:t>use standardized unit assessment questions as a guide</a:t>
            </a:r>
          </a:p>
          <a:p>
            <a:pPr marL="0" indent="0" eaLnBrk="0" fontAlgn="base" hangingPunct="0">
              <a:lnSpc>
                <a:spcPct val="100000"/>
              </a:lnSpc>
              <a:spcBef>
                <a:spcPts val="0"/>
              </a:spcBef>
              <a:buNone/>
              <a:defRPr/>
            </a:pPr>
            <a:endParaRPr lang="en-US" sz="1800" kern="0" dirty="0">
              <a:solidFill>
                <a:srgbClr val="000000"/>
              </a:solidFill>
              <a:latin typeface="Arial"/>
              <a:ea typeface="ＭＳ Ｐゴシック" charset="-128"/>
            </a:endParaRPr>
          </a:p>
          <a:p>
            <a:pPr eaLnBrk="0" fontAlgn="base" hangingPunct="0">
              <a:lnSpc>
                <a:spcPct val="100000"/>
              </a:lnSpc>
              <a:spcBef>
                <a:spcPts val="0"/>
              </a:spcBef>
              <a:defRPr/>
            </a:pPr>
            <a:r>
              <a:rPr lang="en-US" sz="1800" kern="0" dirty="0">
                <a:solidFill>
                  <a:srgbClr val="000000"/>
                </a:solidFill>
                <a:latin typeface="Arial"/>
                <a:ea typeface="ＭＳ Ｐゴシック" charset="-128"/>
              </a:rPr>
              <a:t>Consider internal/external resources (as needed)</a:t>
            </a:r>
          </a:p>
          <a:p>
            <a:pPr marL="0" indent="0">
              <a:lnSpc>
                <a:spcPct val="100000"/>
              </a:lnSpc>
              <a:spcBef>
                <a:spcPts val="0"/>
              </a:spcBef>
              <a:buNone/>
            </a:pPr>
            <a:endParaRPr lang="en-US" sz="18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20670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dirty="0" smtClean="0">
                <a:latin typeface="Times New Roman" pitchFamily="18" charset="0"/>
                <a:cs typeface="Times New Roman" pitchFamily="18" charset="0"/>
              </a:rPr>
              <a:t>Step 4: Conduct Assessment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Introduce team involved in the unit assessment</a:t>
            </a:r>
          </a:p>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Explain what </a:t>
            </a:r>
            <a:r>
              <a:rPr lang="en-US" sz="1800" dirty="0">
                <a:latin typeface="Arial" panose="020B0604020202020204" pitchFamily="34" charset="0"/>
                <a:cs typeface="Arial" panose="020B0604020202020204" pitchFamily="34" charset="0"/>
              </a:rPr>
              <a:t>a unit assessment </a:t>
            </a:r>
            <a:r>
              <a:rPr lang="en-US" sz="1800" dirty="0" smtClean="0">
                <a:latin typeface="Arial" panose="020B0604020202020204" pitchFamily="34" charset="0"/>
                <a:cs typeface="Arial" panose="020B0604020202020204" pitchFamily="34" charset="0"/>
              </a:rPr>
              <a:t>is and the purpose of it</a:t>
            </a:r>
          </a:p>
          <a:p>
            <a:pPr eaLnBrk="0" fontAlgn="base" hangingPunct="0">
              <a:lnSpc>
                <a:spcPct val="100000"/>
              </a:lnSpc>
              <a:spcBef>
                <a:spcPts val="0"/>
              </a:spcBef>
              <a:spcAft>
                <a:spcPct val="0"/>
              </a:spcAft>
              <a:defRPr/>
            </a:pPr>
            <a:r>
              <a:rPr lang="en-US" sz="1800" dirty="0">
                <a:latin typeface="Arial" panose="020B0604020202020204" pitchFamily="34" charset="0"/>
                <a:cs typeface="Arial" panose="020B0604020202020204" pitchFamily="34" charset="0"/>
              </a:rPr>
              <a:t>State who has requested </a:t>
            </a:r>
            <a:r>
              <a:rPr lang="en-US" sz="1800" dirty="0" smtClean="0">
                <a:latin typeface="Arial" panose="020B0604020202020204" pitchFamily="34" charset="0"/>
                <a:cs typeface="Arial" panose="020B0604020202020204" pitchFamily="34" charset="0"/>
              </a:rPr>
              <a:t>it</a:t>
            </a:r>
          </a:p>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Be clear on the goals of the assessment and the limits of your role</a:t>
            </a:r>
          </a:p>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Identify </a:t>
            </a:r>
            <a:r>
              <a:rPr lang="en-US" sz="1800" dirty="0">
                <a:latin typeface="Arial" panose="020B0604020202020204" pitchFamily="34" charset="0"/>
                <a:cs typeface="Arial" panose="020B0604020202020204" pitchFamily="34" charset="0"/>
              </a:rPr>
              <a:t>what information will be reported and to </a:t>
            </a:r>
            <a:r>
              <a:rPr lang="en-US" sz="1800" dirty="0" smtClean="0">
                <a:latin typeface="Arial" panose="020B0604020202020204" pitchFamily="34" charset="0"/>
                <a:cs typeface="Arial" panose="020B0604020202020204" pitchFamily="34" charset="0"/>
              </a:rPr>
              <a:t>whom</a:t>
            </a:r>
            <a:endParaRPr lang="en-US" sz="1800" dirty="0">
              <a:latin typeface="Arial" panose="020B0604020202020204" pitchFamily="34" charset="0"/>
              <a:cs typeface="Arial" panose="020B0604020202020204" pitchFamily="34" charset="0"/>
            </a:endParaRPr>
          </a:p>
          <a:p>
            <a:pPr eaLnBrk="0" fontAlgn="base" hangingPunct="0">
              <a:lnSpc>
                <a:spcPct val="100000"/>
              </a:lnSpc>
              <a:spcBef>
                <a:spcPts val="0"/>
              </a:spcBef>
              <a:spcAft>
                <a:spcPct val="0"/>
              </a:spcAft>
              <a:defRPr/>
            </a:pPr>
            <a:r>
              <a:rPr lang="en-US" sz="1800" dirty="0">
                <a:latin typeface="Arial" panose="020B0604020202020204" pitchFamily="34" charset="0"/>
                <a:cs typeface="Arial" panose="020B0604020202020204" pitchFamily="34" charset="0"/>
              </a:rPr>
              <a:t>Identify limits of confidentiality: </a:t>
            </a:r>
            <a:r>
              <a:rPr lang="en-US" sz="1800" b="1" dirty="0">
                <a:latin typeface="Arial" panose="020B0604020202020204" pitchFamily="34" charset="0"/>
                <a:cs typeface="Arial" panose="020B0604020202020204" pitchFamily="34" charset="0"/>
              </a:rPr>
              <a:t>CMEO, DAPA, SAPR, and Legal </a:t>
            </a:r>
            <a:r>
              <a:rPr lang="en-US" sz="1800" b="1" dirty="0" smtClean="0">
                <a:latin typeface="Arial" panose="020B0604020202020204" pitchFamily="34" charset="0"/>
                <a:cs typeface="Arial" panose="020B0604020202020204" pitchFamily="34" charset="0"/>
              </a:rPr>
              <a:t>all have </a:t>
            </a:r>
            <a:r>
              <a:rPr lang="en-US" sz="1800" b="1" dirty="0">
                <a:latin typeface="Arial" panose="020B0604020202020204" pitchFamily="34" charset="0"/>
                <a:cs typeface="Arial" panose="020B0604020202020204" pitchFamily="34" charset="0"/>
              </a:rPr>
              <a:t>separate confidentiality processes</a:t>
            </a:r>
          </a:p>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Ask predeveloped </a:t>
            </a:r>
            <a:r>
              <a:rPr lang="en-US" sz="1800" dirty="0">
                <a:latin typeface="Arial" panose="020B0604020202020204" pitchFamily="34" charset="0"/>
                <a:cs typeface="Arial" panose="020B0604020202020204" pitchFamily="34" charset="0"/>
              </a:rPr>
              <a:t>questionnaire </a:t>
            </a:r>
            <a:r>
              <a:rPr lang="en-US" sz="1800" dirty="0" smtClean="0">
                <a:latin typeface="Arial" panose="020B0604020202020204" pitchFamily="34" charset="0"/>
                <a:cs typeface="Arial" panose="020B0604020202020204" pitchFamily="34" charset="0"/>
              </a:rPr>
              <a:t>and document all responses </a:t>
            </a:r>
            <a:endParaRPr lang="en-US" sz="1800" dirty="0">
              <a:latin typeface="Arial" panose="020B0604020202020204" pitchFamily="34" charset="0"/>
              <a:cs typeface="Arial" panose="020B0604020202020204" pitchFamily="34" charset="0"/>
            </a:endParaRPr>
          </a:p>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Ask if there are </a:t>
            </a:r>
            <a:r>
              <a:rPr lang="en-US" sz="1800" dirty="0">
                <a:latin typeface="Arial" panose="020B0604020202020204" pitchFamily="34" charset="0"/>
                <a:cs typeface="Arial" panose="020B0604020202020204" pitchFamily="34" charset="0"/>
              </a:rPr>
              <a:t>any (peers, units, </a:t>
            </a:r>
            <a:r>
              <a:rPr lang="en-US" sz="1800" dirty="0" smtClean="0">
                <a:latin typeface="Arial" panose="020B0604020202020204" pitchFamily="34" charset="0"/>
                <a:cs typeface="Arial" panose="020B0604020202020204" pitchFamily="34" charset="0"/>
              </a:rPr>
              <a:t>sections) </a:t>
            </a:r>
            <a:r>
              <a:rPr lang="en-US" sz="1800" dirty="0">
                <a:latin typeface="Arial" panose="020B0604020202020204" pitchFamily="34" charset="0"/>
                <a:cs typeface="Arial" panose="020B0604020202020204" pitchFamily="34" charset="0"/>
              </a:rPr>
              <a:t>that </a:t>
            </a:r>
            <a:r>
              <a:rPr lang="en-US" sz="1800" dirty="0" smtClean="0">
                <a:latin typeface="Arial" panose="020B0604020202020204" pitchFamily="34" charset="0"/>
                <a:cs typeface="Arial" panose="020B0604020202020204" pitchFamily="34" charset="0"/>
              </a:rPr>
              <a:t>they are particularly </a:t>
            </a:r>
            <a:r>
              <a:rPr lang="en-US" sz="1800" dirty="0">
                <a:latin typeface="Arial" panose="020B0604020202020204" pitchFamily="34" charset="0"/>
                <a:cs typeface="Arial" panose="020B0604020202020204" pitchFamily="34" charset="0"/>
              </a:rPr>
              <a:t>concerned </a:t>
            </a:r>
            <a:r>
              <a:rPr lang="en-US" sz="1800" dirty="0" smtClean="0">
                <a:latin typeface="Arial" panose="020B0604020202020204" pitchFamily="34" charset="0"/>
                <a:cs typeface="Arial" panose="020B0604020202020204" pitchFamily="34" charset="0"/>
              </a:rPr>
              <a:t>with</a:t>
            </a:r>
            <a:endParaRPr lang="en-US" sz="1800" dirty="0">
              <a:latin typeface="Arial" panose="020B0604020202020204" pitchFamily="34" charset="0"/>
              <a:cs typeface="Arial" panose="020B0604020202020204" pitchFamily="34" charset="0"/>
            </a:endParaRPr>
          </a:p>
          <a:p>
            <a:pPr eaLnBrk="0" fontAlgn="base" hangingPunct="0">
              <a:lnSpc>
                <a:spcPct val="100000"/>
              </a:lnSpc>
              <a:spcBef>
                <a:spcPts val="0"/>
              </a:spcBef>
              <a:spcAft>
                <a:spcPct val="0"/>
              </a:spcAft>
              <a:defRPr/>
            </a:pPr>
            <a:r>
              <a:rPr lang="en-US" sz="1800" dirty="0" smtClean="0">
                <a:latin typeface="Arial" panose="020B0604020202020204" pitchFamily="34" charset="0"/>
                <a:cs typeface="Arial" panose="020B0604020202020204" pitchFamily="34" charset="0"/>
              </a:rPr>
              <a:t>Consider </a:t>
            </a:r>
            <a:r>
              <a:rPr lang="en-US" sz="1800" dirty="0">
                <a:latin typeface="Arial" panose="020B0604020202020204" pitchFamily="34" charset="0"/>
                <a:cs typeface="Arial" panose="020B0604020202020204" pitchFamily="34" charset="0"/>
              </a:rPr>
              <a:t>buddy care and self care strategies as indicated</a:t>
            </a:r>
          </a:p>
          <a:p>
            <a:pPr eaLnBrk="0" fontAlgn="base" hangingPunct="0">
              <a:lnSpc>
                <a:spcPct val="100000"/>
              </a:lnSpc>
              <a:spcBef>
                <a:spcPts val="0"/>
              </a:spcBef>
              <a:spcAft>
                <a:spcPct val="0"/>
              </a:spcAft>
              <a:defRPr/>
            </a:pPr>
            <a:r>
              <a:rPr lang="en-US" sz="1800" dirty="0">
                <a:latin typeface="Arial" panose="020B0604020202020204" pitchFamily="34" charset="0"/>
                <a:cs typeface="Arial" panose="020B0604020202020204" pitchFamily="34" charset="0"/>
              </a:rPr>
              <a:t>Provide </a:t>
            </a:r>
            <a:r>
              <a:rPr lang="en-US" sz="1800" dirty="0" smtClean="0">
                <a:latin typeface="Arial" panose="020B0604020202020204" pitchFamily="34" charset="0"/>
                <a:cs typeface="Arial" panose="020B0604020202020204" pitchFamily="34" charset="0"/>
              </a:rPr>
              <a:t>summation, ask </a:t>
            </a:r>
            <a:r>
              <a:rPr lang="en-US" sz="1800" dirty="0">
                <a:latin typeface="Arial" panose="020B0604020202020204" pitchFamily="34" charset="0"/>
                <a:cs typeface="Arial" panose="020B0604020202020204" pitchFamily="34" charset="0"/>
              </a:rPr>
              <a:t>if you missed anything and provide feedback</a:t>
            </a:r>
          </a:p>
          <a:p>
            <a:pPr marL="0" indent="0">
              <a:lnSpc>
                <a:spcPct val="100000"/>
              </a:lnSpc>
              <a:spcBef>
                <a:spcPts val="0"/>
              </a:spcBef>
              <a:buNone/>
            </a:pPr>
            <a:endParaRPr lang="en-US" sz="1800" dirty="0" smtClean="0">
              <a:latin typeface="Arial" pitchFamily="34" charset="0"/>
              <a:cs typeface="Arial"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Bahnschrift SemiLight Condensed" panose="020B0502040204020203" pitchFamily="34" charset="0"/>
                </a:rPr>
                <a:t>                    Stress Control (CG -0SC )</a:t>
              </a:r>
              <a:endParaRPr kumimoji="0" lang="en-US" sz="3600" b="0" i="1" u="none" strike="noStrike" kern="1200" cap="none" spc="0" normalizeH="0" baseline="0" noProof="0" dirty="0">
                <a:ln>
                  <a:noFill/>
                </a:ln>
                <a:solidFill>
                  <a:prstClr val="black"/>
                </a:solidFill>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77822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rt_x0020_Order xmlns="854dfc3f-4fcf-48a8-95c7-12c84f7a5a74">1</Sort_x0020_Ord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017359BC1EE4ABFE019D150FA8A10" ma:contentTypeVersion="1" ma:contentTypeDescription="Create a new document." ma:contentTypeScope="" ma:versionID="05e34d274eb03fb49cab3ceab8cbf491">
  <xsd:schema xmlns:xsd="http://www.w3.org/2001/XMLSchema" xmlns:xs="http://www.w3.org/2001/XMLSchema" xmlns:p="http://schemas.microsoft.com/office/2006/metadata/properties" xmlns:ns2="854dfc3f-4fcf-48a8-95c7-12c84f7a5a74" targetNamespace="http://schemas.microsoft.com/office/2006/metadata/properties" ma:root="true" ma:fieldsID="b6dfb8e3b9dfdfedf748364f9b038879" ns2:_="">
    <xsd:import namespace="854dfc3f-4fcf-48a8-95c7-12c84f7a5a74"/>
    <xsd:element name="properties">
      <xsd:complexType>
        <xsd:sequence>
          <xsd:element name="documentManagement">
            <xsd:complexType>
              <xsd:all>
                <xsd:element ref="ns2: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dfc3f-4fcf-48a8-95c7-12c84f7a5a74" elementFormDefault="qualified">
    <xsd:import namespace="http://schemas.microsoft.com/office/2006/documentManagement/types"/>
    <xsd:import namespace="http://schemas.microsoft.com/office/infopath/2007/PartnerControls"/>
    <xsd:element name="Sort_x0020_Order" ma:index="8" nillable="true" ma:displayName="Sort Order" ma:decimals="0" ma:default="0" ma:description="Sort order is used to implement custom sorting in document libraries." ma:internalName="Sort_x0020_Order">
      <xsd:simpleType>
        <xsd:restriction base="dms:Number">
          <xsd:minInclusive value="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FFE87-95F7-4436-8BF4-009D7D1BC2D8}">
  <ds:schemaRefs>
    <ds:schemaRef ds:uri="http://schemas.microsoft.com/sharepoint/v3/contenttype/forms"/>
  </ds:schemaRefs>
</ds:datastoreItem>
</file>

<file path=customXml/itemProps2.xml><?xml version="1.0" encoding="utf-8"?>
<ds:datastoreItem xmlns:ds="http://schemas.openxmlformats.org/officeDocument/2006/customXml" ds:itemID="{F1D1C608-8DF4-48CC-8127-D6A8647023FE}">
  <ds:schemaRefs>
    <ds:schemaRef ds:uri="http://schemas.microsoft.com/office/2006/metadata/properties"/>
    <ds:schemaRef ds:uri="http://schemas.microsoft.com/office/infopath/2007/PartnerControls"/>
    <ds:schemaRef ds:uri="854dfc3f-4fcf-48a8-95c7-12c84f7a5a74"/>
  </ds:schemaRefs>
</ds:datastoreItem>
</file>

<file path=customXml/itemProps3.xml><?xml version="1.0" encoding="utf-8"?>
<ds:datastoreItem xmlns:ds="http://schemas.openxmlformats.org/officeDocument/2006/customXml" ds:itemID="{48C1743F-3572-42E0-A6C3-76CEEAFEC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4dfc3f-4fcf-48a8-95c7-12c84f7a5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1099</TotalTime>
  <Words>3251</Words>
  <Application>Microsoft Office PowerPoint</Application>
  <PresentationFormat>On-screen Show (4:3)</PresentationFormat>
  <Paragraphs>420</Paragraphs>
  <Slides>17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Microsoft YaHei</vt:lpstr>
      <vt:lpstr>ＭＳ Ｐゴシック</vt:lpstr>
      <vt:lpstr>Arial</vt:lpstr>
      <vt:lpstr>Bahnschrift SemiLight Condensed</vt:lpstr>
      <vt:lpstr>Calibri</vt:lpstr>
      <vt:lpstr>Calibri Light</vt:lpstr>
      <vt:lpstr>Times New Roman</vt:lpstr>
      <vt:lpstr>Office Theme</vt:lpstr>
      <vt:lpstr> Unit Assessment</vt:lpstr>
      <vt:lpstr>Learning Objectives   </vt:lpstr>
      <vt:lpstr>What is a Unit Assessment?</vt:lpstr>
      <vt:lpstr>Requests and Collaborations</vt:lpstr>
      <vt:lpstr>Unit Assessment Steps</vt:lpstr>
      <vt:lpstr>Step 1: Consult Leadership </vt:lpstr>
      <vt:lpstr>Step 2: Establish a Team  </vt:lpstr>
      <vt:lpstr>Step 3: Plan the Assessment  </vt:lpstr>
      <vt:lpstr>Step 4: Conduct Assessment  </vt:lpstr>
      <vt:lpstr>Tools to Use</vt:lpstr>
      <vt:lpstr>Step 5: Develop Report  </vt:lpstr>
      <vt:lpstr>Step 6: Leadership Debrief  </vt:lpstr>
      <vt:lpstr>PowerPoint Presentation</vt:lpstr>
      <vt:lpstr>How the TFWP Works </vt:lpstr>
      <vt:lpstr>PowerPoint Presentation</vt:lpstr>
      <vt:lpstr>PowerPoint Presentation</vt:lpstr>
      <vt:lpstr>PowerPoint Presentation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Buddy Care  (Peer-to-Peer Support)</dc:title>
  <dc:creator>Bardales, Melissa A. CTR</dc:creator>
  <cp:lastModifiedBy>Merrell, Timothy M CIV</cp:lastModifiedBy>
  <cp:revision>63</cp:revision>
  <dcterms:created xsi:type="dcterms:W3CDTF">2019-08-09T16:42:57Z</dcterms:created>
  <dcterms:modified xsi:type="dcterms:W3CDTF">2021-06-24T01:49:12Z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0x01010017B017359BC1EE4ABFE019D150FA8A10</vt:lpwstr>
  </property>
</Properties>
</file>